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</p:sldMasterIdLst>
  <p:notesMasterIdLst>
    <p:notesMasterId r:id="rId31"/>
  </p:notesMasterIdLst>
  <p:sldIdLst>
    <p:sldId id="256" r:id="rId2"/>
    <p:sldId id="326" r:id="rId3"/>
    <p:sldId id="345" r:id="rId4"/>
    <p:sldId id="342" r:id="rId5"/>
    <p:sldId id="344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54" r:id="rId14"/>
    <p:sldId id="353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3" r:id="rId23"/>
    <p:sldId id="364" r:id="rId24"/>
    <p:sldId id="365" r:id="rId25"/>
    <p:sldId id="366" r:id="rId26"/>
    <p:sldId id="367" r:id="rId27"/>
    <p:sldId id="368" r:id="rId28"/>
    <p:sldId id="369" r:id="rId29"/>
    <p:sldId id="370" r:id="rId30"/>
  </p:sldIdLst>
  <p:sldSz cx="24384000" cy="13716000"/>
  <p:notesSz cx="6858000" cy="9144000"/>
  <p:embeddedFontLst>
    <p:embeddedFont>
      <p:font typeface="Montserrat" panose="02000505000000020004" pitchFamily="2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n Serov" initials="" lastIdx="12" clrIdx="0"/>
  <p:cmAuthor id="1" name="Sergey Sivovolenk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53A2"/>
    <a:srgbClr val="81C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000" autoAdjust="0"/>
  </p:normalViewPr>
  <p:slideViewPr>
    <p:cSldViewPr snapToGrid="0">
      <p:cViewPr>
        <p:scale>
          <a:sx n="40" d="100"/>
          <a:sy n="40" d="100"/>
        </p:scale>
        <p:origin x="900" y="15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36434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10df6d5a7b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g10df6d5a7b1_0_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/>
              <a:t>Hallo.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/>
              <a:t>I am very happy to</a:t>
            </a:r>
            <a:r>
              <a:rPr lang="en-US" sz="3200" baseline="0" dirty="0" smtClean="0"/>
              <a:t> be here.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aseline="0" dirty="0" smtClean="0"/>
              <a:t>Today we will talk about why we upgraded Cut Format types.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aseline="0" dirty="0" smtClean="0"/>
              <a:t>What you can achieve with this upgrade.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aseline="0" dirty="0" smtClean="0"/>
              <a:t>And how to solve typical problems.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65452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7747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talk about</a:t>
            </a:r>
            <a:r>
              <a:rPr lang="en-US" baseline="0" dirty="0" smtClean="0"/>
              <a:t> 4 following </a:t>
            </a:r>
            <a:r>
              <a:rPr lang="en-US" baseline="0" dirty="0" smtClean="0"/>
              <a:t>Cut</a:t>
            </a:r>
            <a:r>
              <a:rPr lang="ru-RU" baseline="0" dirty="0" smtClean="0"/>
              <a:t> </a:t>
            </a:r>
            <a:r>
              <a:rPr lang="en-US" baseline="0" dirty="0" smtClean="0"/>
              <a:t>format </a:t>
            </a:r>
            <a:r>
              <a:rPr lang="en-US" baseline="0" dirty="0" smtClean="0"/>
              <a:t>types.</a:t>
            </a:r>
          </a:p>
          <a:p>
            <a:r>
              <a:rPr lang="en-US" baseline="0" dirty="0" smtClean="0"/>
              <a:t>Two legacy Cut </a:t>
            </a:r>
            <a:r>
              <a:rPr lang="en-US" baseline="0" dirty="0" smtClean="0"/>
              <a:t>format Types</a:t>
            </a:r>
            <a:r>
              <a:rPr lang="en-US" baseline="0" dirty="0" smtClean="0"/>
              <a:t>: ASCII and DLL.</a:t>
            </a:r>
          </a:p>
          <a:p>
            <a:r>
              <a:rPr lang="en-US" baseline="0" dirty="0" smtClean="0"/>
              <a:t>And two new Cut types: Goodwin and Smart Cut.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312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Goodwin is </a:t>
            </a:r>
            <a:r>
              <a:rPr lang="en-US" dirty="0" smtClean="0"/>
              <a:t>an advanced </a:t>
            </a:r>
            <a:r>
              <a:rPr lang="en-US" dirty="0" smtClean="0"/>
              <a:t>implementation of ASCII cut</a:t>
            </a:r>
            <a:r>
              <a:rPr lang="en-US" dirty="0" smtClean="0"/>
              <a:t>.</a:t>
            </a:r>
          </a:p>
          <a:p>
            <a:r>
              <a:rPr lang="en-US" dirty="0" smtClean="0"/>
              <a:t>You can check Goodwin demo sample using QR code.</a:t>
            </a:r>
          </a:p>
          <a:p>
            <a:endParaRPr lang="en-US" dirty="0" smtClean="0"/>
          </a:p>
          <a:p>
            <a:r>
              <a:rPr lang="en-US" dirty="0" smtClean="0"/>
              <a:t>I will show you what advantages</a:t>
            </a:r>
            <a:r>
              <a:rPr lang="en-US" baseline="0" dirty="0" smtClean="0"/>
              <a:t> Goodwin cuts have in HPC.</a:t>
            </a:r>
          </a:p>
          <a:p>
            <a:r>
              <a:rPr lang="en-US" baseline="0" dirty="0" smtClean="0"/>
              <a:t>With Goodwin use can control and vary slopes. See how we can change slope for pavilion tier 1 and tier 2 for this cushion.</a:t>
            </a:r>
          </a:p>
          <a:p>
            <a:r>
              <a:rPr lang="en-US" baseline="0" dirty="0" smtClean="0"/>
              <a:t>That is not possible with ASCII cuts.</a:t>
            </a:r>
          </a:p>
          <a:p>
            <a:r>
              <a:rPr lang="en-US" baseline="0" dirty="0" smtClean="0"/>
              <a:t>Also with Goodwin it is possible to change girdle outline.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QR code https://octonus-teams.com/wiki/display/HPCDPUB/Goodwin+fancy+color+example </a:t>
            </a:r>
          </a:p>
          <a:p>
            <a:endParaRPr lang="en-US" dirty="0" smtClean="0"/>
          </a:p>
          <a:p>
            <a:r>
              <a:rPr lang="en-US" dirty="0" smtClean="0"/>
              <a:t>Show this in HPC.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518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SmartCut</a:t>
            </a:r>
            <a:r>
              <a:rPr lang="en-US" dirty="0" smtClean="0"/>
              <a:t> is the advanced implementation of DLL cut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takes best features of DLL cuts and adds many other features such as seamless Smart Recut, Plug-and-Play profiles </a:t>
            </a:r>
            <a:r>
              <a:rPr lang="en-US" dirty="0" err="1" smtClean="0"/>
              <a:t>etc</a:t>
            </a:r>
            <a:r>
              <a:rPr lang="en-US" dirty="0" smtClean="0"/>
              <a:t> that makes </a:t>
            </a:r>
            <a:r>
              <a:rPr lang="en-US" dirty="0" err="1" smtClean="0"/>
              <a:t>SmartCuts</a:t>
            </a:r>
            <a:r>
              <a:rPr lang="en-US" baseline="0" dirty="0" smtClean="0"/>
              <a:t> really easy-to-use cuts.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can check video on </a:t>
            </a:r>
            <a:r>
              <a:rPr lang="en-US" baseline="0" dirty="0" err="1" smtClean="0"/>
              <a:t>SmartCuts</a:t>
            </a:r>
            <a:r>
              <a:rPr lang="en-US" baseline="0" dirty="0" smtClean="0"/>
              <a:t> using this QR code.  </a:t>
            </a:r>
            <a:r>
              <a:rPr lang="en-US" dirty="0" smtClean="0"/>
              <a:t> 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QR code https://www.youtube.com/watch?v=NwSUy2QyhLk&amp;list=PLdYcfyGTni-GHUJbulsXFfftha-VbPmQF&amp;index=14&amp;ab_channel=OctonusOfficialChannel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661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are major Use cases for Smart Cuts and Goodwin cuts:</a:t>
            </a:r>
          </a:p>
          <a:p>
            <a:r>
              <a:rPr lang="en-US" dirty="0" smtClean="0"/>
              <a:t>1) If you previously worked with DLL cuts – then upgrade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SmartCuts</a:t>
            </a:r>
            <a:r>
              <a:rPr lang="en-US" baseline="0" dirty="0" smtClean="0"/>
              <a:t> for additional </a:t>
            </a:r>
            <a:r>
              <a:rPr lang="en-US" baseline="0" dirty="0" err="1" smtClean="0"/>
              <a:t>SmartCuts</a:t>
            </a:r>
            <a:r>
              <a:rPr lang="en-US" baseline="0" dirty="0" smtClean="0"/>
              <a:t> features. </a:t>
            </a:r>
          </a:p>
          <a:p>
            <a:r>
              <a:rPr lang="en-US" baseline="0" dirty="0" smtClean="0"/>
              <a:t>You can manually transfer parameter limits from DLL TXT appraiser to </a:t>
            </a:r>
            <a:r>
              <a:rPr lang="en-US" baseline="0" dirty="0" err="1" smtClean="0"/>
              <a:t>SmartCut</a:t>
            </a:r>
            <a:r>
              <a:rPr lang="en-US" baseline="0" dirty="0" smtClean="0"/>
              <a:t> GUI appraiser.</a:t>
            </a:r>
          </a:p>
          <a:p>
            <a:r>
              <a:rPr lang="en-US" baseline="0" dirty="0" smtClean="0"/>
              <a:t>2) If </a:t>
            </a:r>
            <a:r>
              <a:rPr lang="en-US" baseline="0" dirty="0" err="1" smtClean="0"/>
              <a:t>SmartCut</a:t>
            </a:r>
            <a:r>
              <a:rPr lang="en-US" baseline="0" dirty="0" smtClean="0"/>
              <a:t> or DLL is not available for desired pattern – you can go for Goodwin.</a:t>
            </a:r>
          </a:p>
          <a:p>
            <a:r>
              <a:rPr lang="en-US" baseline="0" dirty="0" smtClean="0"/>
              <a:t>3) If you require allocation for defined set of proportions – also go for Goodwin.</a:t>
            </a:r>
          </a:p>
          <a:p>
            <a:r>
              <a:rPr lang="en-US" baseline="0" dirty="0" smtClean="0"/>
              <a:t>4) If you are starting with allocation…</a:t>
            </a:r>
          </a:p>
          <a:p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605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suggested</a:t>
            </a:r>
            <a:r>
              <a:rPr lang="en-US" baseline="0" dirty="0" smtClean="0"/>
              <a:t> process flow.</a:t>
            </a:r>
            <a:endParaRPr lang="en-US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Smart </a:t>
            </a:r>
            <a:r>
              <a:rPr lang="en-US" dirty="0" smtClean="0"/>
              <a:t>Cut is the easiest point to start. </a:t>
            </a:r>
            <a:r>
              <a:rPr lang="en-US" dirty="0" smtClean="0"/>
              <a:t>It </a:t>
            </a:r>
            <a:r>
              <a:rPr lang="en-US" dirty="0" smtClean="0"/>
              <a:t>does not require </a:t>
            </a:r>
            <a:r>
              <a:rPr lang="en-US" dirty="0" smtClean="0"/>
              <a:t>preforms from the client. One can use </a:t>
            </a:r>
            <a:r>
              <a:rPr lang="en-US" baseline="0" dirty="0" smtClean="0"/>
              <a:t>plug-and-play profiles.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Process the stones and accumulate scans for Good stones as per your requirements.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Once you have extensive set of preforms – use it to create Goodwin cut.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8810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working on the combination of </a:t>
            </a:r>
            <a:r>
              <a:rPr lang="en-US" dirty="0" err="1" smtClean="0"/>
              <a:t>SmartCut</a:t>
            </a:r>
            <a:r>
              <a:rPr lang="en-US" dirty="0" smtClean="0"/>
              <a:t> + Goodwin preforms. </a:t>
            </a:r>
          </a:p>
          <a:p>
            <a:r>
              <a:rPr lang="en-US" dirty="0" smtClean="0"/>
              <a:t>This will allow the creation of </a:t>
            </a:r>
            <a:r>
              <a:rPr lang="en-US" dirty="0" err="1" smtClean="0"/>
              <a:t>Facetware</a:t>
            </a:r>
            <a:r>
              <a:rPr lang="en-US" dirty="0" smtClean="0"/>
              <a:t>-type appraisers (</a:t>
            </a:r>
            <a:r>
              <a:rPr lang="en-US" dirty="0" err="1" smtClean="0"/>
              <a:t>PerformanceWare</a:t>
            </a:r>
            <a:r>
              <a:rPr lang="en-US" dirty="0" smtClean="0"/>
              <a:t>) for Fancy Shapes with direct control of the plan Performance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Previously we implemented Fire and Brilliance metrics.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The Scintillation metric is coming soon on </a:t>
            </a:r>
            <a:r>
              <a:rPr lang="en-US" dirty="0" err="1" smtClean="0"/>
              <a:t>Cutwise</a:t>
            </a:r>
            <a:r>
              <a:rPr lang="en-US" dirty="0" smtClean="0"/>
              <a:t>.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420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visited 5 factories. Operators face with the following typical problems.</a:t>
            </a:r>
          </a:p>
        </p:txBody>
      </p:sp>
    </p:spTree>
    <p:extLst>
      <p:ext uri="{BB962C8B-B14F-4D97-AF65-F5344CB8AC3E}">
        <p14:creationId xmlns:p14="http://schemas.microsoft.com/office/powerpoint/2010/main" val="1717800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Unfortunately</a:t>
            </a:r>
            <a:r>
              <a:rPr lang="en-US" baseline="0" dirty="0" smtClean="0"/>
              <a:t> I do not have the same stones and project that I saw in the factories.</a:t>
            </a:r>
          </a:p>
          <a:p>
            <a:r>
              <a:rPr lang="en-US" baseline="0" dirty="0" smtClean="0"/>
              <a:t>And I have limited time for presentation.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I prepared several demo examples that will show typical errors. And what could be achieved by fixing it.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4386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start. </a:t>
            </a:r>
          </a:p>
          <a:p>
            <a:r>
              <a:rPr lang="en-US" dirty="0" smtClean="0"/>
              <a:t>I will show some slides in presentation along with </a:t>
            </a:r>
            <a:r>
              <a:rPr lang="en-US" dirty="0" err="1" smtClean="0"/>
              <a:t>HPCarbon</a:t>
            </a:r>
            <a:r>
              <a:rPr lang="en-US" dirty="0" smtClean="0"/>
              <a:t> software and </a:t>
            </a:r>
            <a:r>
              <a:rPr lang="en-US" dirty="0" err="1" smtClean="0"/>
              <a:t>Cutwise</a:t>
            </a:r>
            <a:r>
              <a:rPr lang="en-US" dirty="0" smtClean="0"/>
              <a:t> projects.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563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of the most common problems – wrong Facet types.</a:t>
            </a:r>
            <a:endParaRPr lang="en-US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We will take Goodwin Princess as an Example.</a:t>
            </a:r>
          </a:p>
          <a:p>
            <a:endParaRPr lang="en-US" dirty="0" smtClean="0"/>
          </a:p>
          <a:p>
            <a:r>
              <a:rPr lang="en-US" dirty="0" smtClean="0"/>
              <a:t>On</a:t>
            </a:r>
            <a:r>
              <a:rPr lang="en-US" baseline="0" dirty="0" smtClean="0"/>
              <a:t> the left correct facet types are shown. </a:t>
            </a:r>
          </a:p>
          <a:p>
            <a:r>
              <a:rPr lang="en-US" baseline="0" dirty="0" smtClean="0"/>
              <a:t>On the right – </a:t>
            </a:r>
            <a:r>
              <a:rPr lang="en-US" baseline="0" dirty="0" err="1" smtClean="0"/>
              <a:t>shevrons</a:t>
            </a:r>
            <a:r>
              <a:rPr lang="en-US" baseline="0" dirty="0" smtClean="0"/>
              <a:t> are marked with the same type. </a:t>
            </a:r>
          </a:p>
          <a:p>
            <a:r>
              <a:rPr lang="en-US" baseline="0" dirty="0" smtClean="0"/>
              <a:t>So the software will try to make equal slopes and azimuths for these facets.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0375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dirty="0" smtClean="0"/>
              <a:t>can see that Recut solutions are </a:t>
            </a:r>
            <a:r>
              <a:rPr lang="en-US" dirty="0" smtClean="0"/>
              <a:t>same in current case.</a:t>
            </a:r>
            <a:endParaRPr lang="en-US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Facet</a:t>
            </a:r>
            <a:r>
              <a:rPr lang="en-US" baseline="0" dirty="0" smtClean="0"/>
              <a:t> Types affect </a:t>
            </a:r>
            <a:r>
              <a:rPr lang="en-US" baseline="0" dirty="0" err="1" smtClean="0"/>
              <a:t>SmartRecut</a:t>
            </a:r>
            <a:r>
              <a:rPr lang="en-US" baseline="0" dirty="0" smtClean="0"/>
              <a:t> solutions.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baseline="0" dirty="0" smtClean="0"/>
          </a:p>
          <a:p>
            <a:r>
              <a:rPr lang="en-US" baseline="0" dirty="0" smtClean="0"/>
              <a:t>Let’s </a:t>
            </a:r>
            <a:r>
              <a:rPr lang="en-US" baseline="0" dirty="0" smtClean="0"/>
              <a:t>compare several solutions on </a:t>
            </a:r>
            <a:r>
              <a:rPr lang="en-US" baseline="0" dirty="0" err="1" smtClean="0"/>
              <a:t>Cutwise</a:t>
            </a:r>
            <a:r>
              <a:rPr lang="en-US" baseline="0" dirty="0" smtClean="0"/>
              <a:t>. I </a:t>
            </a:r>
            <a:r>
              <a:rPr lang="en-US" baseline="0" dirty="0" err="1" smtClean="0"/>
              <a:t>preuploaded</a:t>
            </a:r>
            <a:r>
              <a:rPr lang="en-US" baseline="0" dirty="0" smtClean="0"/>
              <a:t> this solutions before the Presentation. </a:t>
            </a:r>
            <a:endParaRPr lang="en-US" baseline="0" dirty="0" smtClean="0"/>
          </a:p>
          <a:p>
            <a:r>
              <a:rPr lang="en-US" baseline="0" dirty="0" smtClean="0"/>
              <a:t>You can check </a:t>
            </a:r>
            <a:r>
              <a:rPr lang="en-US" baseline="0" dirty="0" err="1" smtClean="0"/>
              <a:t>Cutwise</a:t>
            </a:r>
            <a:r>
              <a:rPr lang="en-US" baseline="0" dirty="0" smtClean="0"/>
              <a:t> project using QR code on the right.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QR to project https://cutwise.com/projects/5e0329ad-35f9-44bd-bd48-c4f0e729ba74/solutions?sort=79GLbHdewmcNM4MiBmPzUVbBkSykvWfBrn3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194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SR Solutions with Correct Facets types wins both </a:t>
            </a:r>
            <a:r>
              <a:rPr lang="en-US" dirty="0" smtClean="0"/>
              <a:t>by </a:t>
            </a:r>
            <a:r>
              <a:rPr lang="en-US" dirty="0" smtClean="0"/>
              <a:t>weight and Performance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Why this</a:t>
            </a:r>
            <a:r>
              <a:rPr lang="en-US" baseline="0" dirty="0" smtClean="0"/>
              <a:t> is happened – let’s compare solution 4 and 12 form the same </a:t>
            </a:r>
            <a:r>
              <a:rPr lang="en-US" baseline="0" dirty="0" err="1" smtClean="0"/>
              <a:t>SmartRecut</a:t>
            </a:r>
            <a:r>
              <a:rPr lang="en-US" baseline="0" dirty="0" smtClean="0"/>
              <a:t> preset.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Show it HPC. </a:t>
            </a:r>
          </a:p>
          <a:p>
            <a:r>
              <a:rPr lang="en-US" baseline="0" dirty="0" smtClean="0"/>
              <a:t>Solution 12 has </a:t>
            </a:r>
            <a:r>
              <a:rPr lang="en-US" baseline="0" dirty="0" err="1" smtClean="0"/>
              <a:t>shevron</a:t>
            </a:r>
            <a:r>
              <a:rPr lang="en-US" baseline="0" dirty="0" smtClean="0"/>
              <a:t> facets with very close slopes and azimuths so </a:t>
            </a:r>
            <a:r>
              <a:rPr lang="en-US" baseline="0" dirty="0" err="1" smtClean="0"/>
              <a:t>shevrons</a:t>
            </a:r>
            <a:r>
              <a:rPr lang="en-US" baseline="0" dirty="0" smtClean="0"/>
              <a:t> do not work as intended.</a:t>
            </a:r>
          </a:p>
          <a:p>
            <a:r>
              <a:rPr lang="en-US" baseline="0" dirty="0" smtClean="0"/>
              <a:t>This is happened because we marked these </a:t>
            </a:r>
            <a:r>
              <a:rPr lang="en-US" baseline="0" dirty="0" err="1" smtClean="0"/>
              <a:t>shevrons</a:t>
            </a:r>
            <a:r>
              <a:rPr lang="en-US" baseline="0" dirty="0" smtClean="0"/>
              <a:t> as same facet type.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3708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proceed with the Goodwin Princess as an Example.</a:t>
            </a:r>
          </a:p>
          <a:p>
            <a:r>
              <a:rPr lang="en-US" dirty="0" smtClean="0"/>
              <a:t>We will compare the results of</a:t>
            </a:r>
            <a:r>
              <a:rPr lang="en-US" baseline="0" dirty="0" smtClean="0"/>
              <a:t> 20 Single (Recut)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22 Single (Recut) for same Rough.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20 Single (Recut) gives 2 options between 1.94 and 1.90.</a:t>
            </a:r>
          </a:p>
          <a:p>
            <a:r>
              <a:rPr lang="en-US" baseline="0" dirty="0" smtClean="0"/>
              <a:t>While 22 Single (Recut) gives 7 options in same range made with different preforms.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https://cutwise.com/projects/cb60a541-171f-4ba9-92a0-02f5e2d66459/solutions?sort=qbPmvINV4OcM92kCRA9biMow0Cb9p3SkjzXS7WBeI1MkYF03pK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922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can see that latest</a:t>
            </a:r>
            <a:r>
              <a:rPr lang="en-US" baseline="0" dirty="0" smtClean="0"/>
              <a:t> algorithm gives you more options to choose from. For example you can go for solution 24 or 26. </a:t>
            </a:r>
          </a:p>
          <a:p>
            <a:r>
              <a:rPr lang="en-US" baseline="0" dirty="0" smtClean="0"/>
              <a:t>And then run </a:t>
            </a:r>
            <a:r>
              <a:rPr lang="en-US" baseline="0" dirty="0" err="1" smtClean="0"/>
              <a:t>SmartRecut</a:t>
            </a:r>
            <a:r>
              <a:rPr lang="en-US" baseline="0" dirty="0" smtClean="0"/>
              <a:t>.</a:t>
            </a:r>
            <a:endParaRPr lang="en-US" baseline="0" dirty="0" smtClean="0"/>
          </a:p>
          <a:p>
            <a:endParaRPr lang="en-US" baseline="0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You can check </a:t>
            </a:r>
            <a:r>
              <a:rPr lang="en-US" baseline="0" dirty="0" err="1" smtClean="0"/>
              <a:t>Cutwise</a:t>
            </a:r>
            <a:r>
              <a:rPr lang="en-US" baseline="0" dirty="0" smtClean="0"/>
              <a:t> project using QR code on the right.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https://cutwise.com/projects/cb60a541-171f-4ba9-92a0-02f5e2d66459/solutions?sort=qbPmvINV4OcM92kCRA9biMow0Cb9p3SkjzXS7WBeI1MkYF03pK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293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</a:t>
            </a:r>
            <a:r>
              <a:rPr lang="en-US" dirty="0" smtClean="0"/>
              <a:t>continue </a:t>
            </a:r>
            <a:r>
              <a:rPr lang="en-US" dirty="0" smtClean="0"/>
              <a:t>with the Goodwin Princess.</a:t>
            </a:r>
          </a:p>
          <a:p>
            <a:endParaRPr lang="en-US" dirty="0" smtClean="0"/>
          </a:p>
          <a:p>
            <a:r>
              <a:rPr lang="en-US" dirty="0" smtClean="0"/>
              <a:t>Previously we used </a:t>
            </a:r>
            <a:r>
              <a:rPr lang="en-US" baseline="0" dirty="0" smtClean="0"/>
              <a:t>22 </a:t>
            </a:r>
            <a:r>
              <a:rPr lang="en-US" baseline="0" dirty="0" smtClean="0"/>
              <a:t>Single (Recut) </a:t>
            </a:r>
            <a:r>
              <a:rPr lang="en-US" baseline="0" dirty="0" smtClean="0"/>
              <a:t>with </a:t>
            </a:r>
            <a:r>
              <a:rPr lang="en-US" baseline="0" dirty="0" err="1" smtClean="0"/>
              <a:t>Absolute+Relative</a:t>
            </a:r>
            <a:r>
              <a:rPr lang="en-US" baseline="0" dirty="0" smtClean="0"/>
              <a:t> </a:t>
            </a:r>
            <a:r>
              <a:rPr lang="en-US" baseline="0" dirty="0" smtClean="0"/>
              <a:t>appraiser. Now let’s check the results for 22 </a:t>
            </a:r>
            <a:r>
              <a:rPr lang="en-US" baseline="0" dirty="0" smtClean="0"/>
              <a:t>Single (Recut) </a:t>
            </a:r>
            <a:r>
              <a:rPr lang="en-US" baseline="0" dirty="0" smtClean="0"/>
              <a:t>with Absolute only Appraiser.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Let’s analyze first 3 solutions </a:t>
            </a:r>
            <a:r>
              <a:rPr lang="en-US" baseline="0" dirty="0" smtClean="0"/>
              <a:t>of every type.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We see that Absolute only gives slightly bigger </a:t>
            </a:r>
            <a:r>
              <a:rPr lang="en-US" baseline="0" dirty="0" smtClean="0"/>
              <a:t>Yield</a:t>
            </a:r>
            <a:r>
              <a:rPr lang="en-US" baseline="0" dirty="0" smtClean="0"/>
              <a:t>. </a:t>
            </a:r>
            <a:endParaRPr lang="en-US" baseline="0" dirty="0" smtClean="0"/>
          </a:p>
          <a:p>
            <a:r>
              <a:rPr lang="en-US" baseline="0" dirty="0" smtClean="0"/>
              <a:t>Let’s check solutions on </a:t>
            </a:r>
            <a:r>
              <a:rPr lang="en-US" baseline="0" dirty="0" err="1" smtClean="0"/>
              <a:t>Cutwise</a:t>
            </a:r>
            <a:r>
              <a:rPr lang="en-US" baseline="0" dirty="0" smtClean="0"/>
              <a:t>. You can check the project using QR code.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https://cutwise.com/projects/3e575c58-4afd-49b7-8325-eaf611244815/solutions?sort=G6AErI9RayHZvwMF0jGbtRdkksyKrLhqydx 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9674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see that Absolute Only allocation </a:t>
            </a:r>
            <a:r>
              <a:rPr lang="en-US" dirty="0" smtClean="0"/>
              <a:t>usually gives</a:t>
            </a:r>
            <a:r>
              <a:rPr lang="en-US" baseline="0" dirty="0" smtClean="0"/>
              <a:t> </a:t>
            </a:r>
            <a:r>
              <a:rPr lang="en-US" baseline="0" dirty="0" smtClean="0"/>
              <a:t>results with </a:t>
            </a:r>
            <a:r>
              <a:rPr lang="en-US" baseline="0" dirty="0" smtClean="0"/>
              <a:t>lower </a:t>
            </a:r>
            <a:r>
              <a:rPr lang="en-US" baseline="0" dirty="0" smtClean="0"/>
              <a:t>performance.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</a:t>
            </a:r>
            <a:r>
              <a:rPr lang="en-US" baseline="0" dirty="0" smtClean="0"/>
              <a:t>it is happened.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compare solutions 24 and 33.</a:t>
            </a:r>
            <a:endParaRPr lang="en-US" dirty="0" smtClean="0"/>
          </a:p>
          <a:p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https://cutwise.com/projects/3e575c58-4afd-49b7-8325-eaf611244815/solutions?sort=G6AErI9RayHZvwMF0jGbtRdkksyKrLhqydx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6537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Let’s compare solutions 24 and 33.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Relative part of the appraiser we can see the difference of the selected </a:t>
            </a:r>
            <a:r>
              <a:rPr lang="en-US" baseline="0" dirty="0" smtClean="0"/>
              <a:t>solutions </a:t>
            </a:r>
            <a:r>
              <a:rPr lang="en-US" baseline="0" dirty="0" smtClean="0"/>
              <a:t>from the Goodwin Preform. </a:t>
            </a:r>
          </a:p>
          <a:p>
            <a:r>
              <a:rPr lang="en-US" baseline="0" dirty="0" smtClean="0"/>
              <a:t>Solution 24 has Crown height difference 0.45, Pavilion depth 0.84</a:t>
            </a:r>
          </a:p>
          <a:p>
            <a:r>
              <a:rPr lang="en-US" baseline="0" dirty="0" smtClean="0"/>
              <a:t>On the other hand Solution 33 has Crown height difference 2.45, Pavilion depth 0.58</a:t>
            </a:r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https://cutwise.com/projects/3e575c58-4afd-49b7-8325-eaf611244815/solutions?sort=G6AErI9RayHZvwMF0jGbtRdkksyKrLhqydx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529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If </a:t>
            </a:r>
            <a:r>
              <a:rPr lang="en-US" baseline="0" dirty="0" smtClean="0"/>
              <a:t>the solution </a:t>
            </a:r>
            <a:r>
              <a:rPr lang="en-US" baseline="0" dirty="0" smtClean="0"/>
              <a:t>is close </a:t>
            </a:r>
            <a:r>
              <a:rPr lang="en-US" baseline="0" dirty="0" smtClean="0"/>
              <a:t>to the Preform by parameters it will be also close by Performance.</a:t>
            </a:r>
          </a:p>
          <a:p>
            <a:r>
              <a:rPr lang="en-US" baseline="0" dirty="0" smtClean="0"/>
              <a:t>If the solution is far from the dedicated Preform – it could be very different from the </a:t>
            </a:r>
            <a:r>
              <a:rPr lang="en-US" baseline="0" dirty="0" smtClean="0"/>
              <a:t>preform by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effect we observe here. Solution 24 is closer to the preform by Performance and solution 33 is far from the preform.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https://cutwise.com/projects/3e575c58-4afd-49b7-8325-eaf611244815/solutions?sort=G6AErI9RayHZvwMF0jGbtRdkksyKrLhqydx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056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https://cutwise.com/projects/3e575c58-4afd-49b7-8325-eaf611244815/solutions?sort=G6AErI9RayHZvwMF0jGbtRdkksyKrLhqydx 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396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1400" dirty="0" smtClean="0"/>
              <a:t>Operator can modify Parameter limits in the Profiles as per Factory requirements</a:t>
            </a:r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1400" dirty="0" smtClean="0"/>
              <a:t>In some cases this leads to Starting Form falling outside the new EX range</a:t>
            </a:r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1400" dirty="0" smtClean="0"/>
              <a:t>This can affect allocation process for EX as algorithms may be not able to return the solution to the EX group.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example – Operator wants to change Total Height for EX range. And limit it to 72%</a:t>
            </a:r>
          </a:p>
          <a:p>
            <a:endParaRPr lang="en-US" baseline="0" dirty="0" smtClean="0"/>
          </a:p>
          <a:p>
            <a:r>
              <a:rPr lang="en-US" baseline="0" dirty="0" smtClean="0"/>
              <a:t>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https://cutwise.com/projects/2b4887ee-5fd5-4987-b803-404cf0969c59/solutions?sort=WwK9RuNpb2CoAa7tpyQBSdjnEijY4OUA1wx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8211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Now Starting </a:t>
            </a:r>
            <a:r>
              <a:rPr lang="en-US" baseline="0" dirty="0" smtClean="0"/>
              <a:t>form </a:t>
            </a:r>
            <a:r>
              <a:rPr lang="en-US" baseline="0" dirty="0" smtClean="0"/>
              <a:t>falls out of EX range.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https://cutwise.com/projects/2b4887ee-5fd5-4987-b803-404cf0969c59/solutions?sort=WwK9RuNpb2CoAa7tpyQBSdjnEijY4OUA1wx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587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In case of Starting form outside EX range – Recut Solution can remains outside EX range. Recut will work as Fixed Form algorithm. 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baseline="0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In case of Starting form in EX range – Recut will change cut parameters.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check selected Recut and SR solutions on </a:t>
            </a:r>
            <a:r>
              <a:rPr lang="en-US" baseline="0" dirty="0" err="1" smtClean="0"/>
              <a:t>Cutwise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https://cutwise.com/projects/2b4887ee-5fd5-4987-b803-404cf0969c59/solutions?sort=WwK9RuNpb2CoAa7tpyQBSdjnEijY4OUA1wx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3439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In case of Starting form in EX range – SR solutions have better Yield and Performance.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In case of Starting form outside the EX </a:t>
            </a:r>
            <a:r>
              <a:rPr lang="en-US" baseline="0" dirty="0" smtClean="0"/>
              <a:t>range </a:t>
            </a:r>
            <a:r>
              <a:rPr lang="en-US" baseline="0" dirty="0" smtClean="0"/>
              <a:t>– SR may return the solutions in EX range, but since the starting VG solution was not optimal – then SR solutions also will be not optimal.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https://cutwise.com/projects/2b4887ee-5fd5-4987-b803-404cf0969c59/solutions?sort=WwK9RuNpb2CoAa7tpyQBSdjnEijY4OUA1wx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0529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How </a:t>
            </a:r>
            <a:r>
              <a:rPr lang="en-US" baseline="0" dirty="0" smtClean="0"/>
              <a:t>to modify the starting form and return it to the EX range</a:t>
            </a:r>
            <a:r>
              <a:rPr lang="en-US" baseline="0" dirty="0" smtClean="0"/>
              <a:t>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project: https://cutwise.com/projects/2b4887ee-5fd5-4987-b803-404cf0969c59/solutions?sort=WwK9RuNpb2CoAa7tpyQBSdjnEijY4OUA1wx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2876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Unfortunately we have </a:t>
            </a:r>
            <a:r>
              <a:rPr lang="en-US" baseline="0" dirty="0" smtClean="0"/>
              <a:t>limited </a:t>
            </a:r>
            <a:r>
              <a:rPr lang="en-US" baseline="0" dirty="0" smtClean="0"/>
              <a:t>Time. 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So we will not discuss </a:t>
            </a:r>
            <a:r>
              <a:rPr lang="en-US" baseline="0" dirty="0" err="1" smtClean="0"/>
              <a:t>SweetLine</a:t>
            </a:r>
            <a:r>
              <a:rPr lang="en-US" baseline="0" dirty="0" smtClean="0"/>
              <a:t> approach today. 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baseline="0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You can check the video regarding </a:t>
            </a:r>
            <a:r>
              <a:rPr lang="en-US" baseline="0" dirty="0" err="1" smtClean="0"/>
              <a:t>SweetLine</a:t>
            </a:r>
            <a:r>
              <a:rPr lang="en-US" baseline="0" dirty="0" smtClean="0"/>
              <a:t> in </a:t>
            </a:r>
            <a:r>
              <a:rPr lang="en-US" baseline="0" dirty="0" smtClean="0"/>
              <a:t>Rounds.</a:t>
            </a:r>
            <a:endParaRPr lang="en-US" baseline="0" dirty="0" smtClean="0"/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baseline="0" dirty="0" smtClean="0"/>
              <a:t>Generally for Fancy Shapes approach will be similar. </a:t>
            </a:r>
          </a:p>
          <a:p>
            <a:pPr marL="457200" marR="0" indent="-2286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QR code to the video on RBC SL </a:t>
            </a:r>
          </a:p>
          <a:p>
            <a:r>
              <a:rPr lang="en-US" baseline="0" dirty="0" smtClean="0"/>
              <a:t>https://www.youtube.com/watch?v=hb6O87p_Ip4&amp;list=PLdYcfyGTni-GHUJbulsXFfftha-VbPmQF&amp;index=5&amp;ab_channel=OctonusOfficialChannel </a:t>
            </a: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997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receive many request regarding new parameters in Cuts.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1630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start your requests with “Why”. </a:t>
            </a:r>
          </a:p>
          <a:p>
            <a:r>
              <a:rPr lang="en-US" dirty="0" smtClean="0"/>
              <a:t>Show</a:t>
            </a:r>
            <a:r>
              <a:rPr lang="en-US" baseline="0" dirty="0" smtClean="0"/>
              <a:t> real examples and what you consider to be good and bad result.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then we can work on the solutions.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Thank you.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58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0540" y="137905"/>
            <a:ext cx="3606701" cy="180335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2819400" y="2754630"/>
            <a:ext cx="18745200" cy="4183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819400" y="7052309"/>
            <a:ext cx="18745200" cy="30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6400"/>
              <a:buFont typeface="Montserrat"/>
              <a:buNone/>
              <a:defRPr sz="6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6400"/>
              <a:buFont typeface="Montserrat"/>
              <a:buNone/>
              <a:defRPr sz="64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6400"/>
              <a:buFont typeface="Montserrat"/>
              <a:buNone/>
              <a:defRPr sz="64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6400"/>
              <a:buFont typeface="Montserrat"/>
              <a:buNone/>
              <a:defRPr sz="64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6400"/>
              <a:buFont typeface="Montserrat"/>
              <a:buNone/>
              <a:defRPr sz="6400"/>
            </a:lvl5pPr>
            <a:lvl6pPr marL="2743200" lvl="5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16" name="Google Shape;16;p2"/>
          <p:cNvCxnSpPr/>
          <p:nvPr/>
        </p:nvCxnSpPr>
        <p:spPr>
          <a:xfrm>
            <a:off x="4433182" y="1001480"/>
            <a:ext cx="15263637" cy="0"/>
          </a:xfrm>
          <a:prstGeom prst="straightConnector1">
            <a:avLst/>
          </a:prstGeom>
          <a:noFill/>
          <a:ln w="12700" cap="flat" cmpd="sng">
            <a:solidFill>
              <a:srgbClr val="D8DBE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" name="Google Shape;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60105" y="114508"/>
            <a:ext cx="3455416" cy="169777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11942" y="12458700"/>
            <a:ext cx="5924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2739390" y="1470008"/>
            <a:ext cx="18905220" cy="2057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2739390" y="3471219"/>
            <a:ext cx="18905220" cy="862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1pPr>
            <a:lvl2pPr marL="914400" lvl="1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22762362" y="12465701"/>
            <a:ext cx="605639" cy="586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538" y="137903"/>
            <a:ext cx="3606702" cy="18033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2739390" y="1470008"/>
            <a:ext cx="18905220" cy="2057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90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2739390" y="3471219"/>
            <a:ext cx="18905220" cy="862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marR="0" lvl="0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4667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37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cxnSp>
        <p:nvCxnSpPr>
          <p:cNvPr id="9" name="Google Shape;9;p1"/>
          <p:cNvCxnSpPr/>
          <p:nvPr/>
        </p:nvCxnSpPr>
        <p:spPr>
          <a:xfrm>
            <a:off x="4433180" y="1001479"/>
            <a:ext cx="15263638" cy="1"/>
          </a:xfrm>
          <a:prstGeom prst="straightConnector1">
            <a:avLst/>
          </a:prstGeom>
          <a:noFill/>
          <a:ln w="12700" cap="flat" cmpd="sng">
            <a:solidFill>
              <a:srgbClr val="D8DBE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" name="Google Shape;1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60105" y="114507"/>
            <a:ext cx="3455416" cy="169777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22762362" y="12465701"/>
            <a:ext cx="605639" cy="586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  <a:defRPr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1111942" y="12458700"/>
            <a:ext cx="592500" cy="5850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Montserrat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62210" y="2965386"/>
            <a:ext cx="18659579" cy="5026708"/>
          </a:xfrm>
        </p:spPr>
        <p:txBody>
          <a:bodyPr>
            <a:normAutofit/>
          </a:bodyPr>
          <a:lstStyle/>
          <a:p>
            <a:r>
              <a:rPr lang="en-US" dirty="0" err="1" smtClean="0"/>
              <a:t>AnyCut</a:t>
            </a:r>
            <a:r>
              <a:rPr lang="en-US" dirty="0" smtClean="0"/>
              <a:t> Process</a:t>
            </a:r>
            <a:br>
              <a:rPr lang="en-US" dirty="0" smtClean="0"/>
            </a:br>
            <a:r>
              <a:rPr lang="en-US" dirty="0" smtClean="0"/>
              <a:t>Why, What and How.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1C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4135" y="3369147"/>
            <a:ext cx="18905220" cy="6210952"/>
          </a:xfrm>
        </p:spPr>
        <p:txBody>
          <a:bodyPr>
            <a:normAutofit/>
          </a:bodyPr>
          <a:lstStyle/>
          <a:p>
            <a:r>
              <a:rPr lang="en-US" dirty="0" smtClean="0"/>
              <a:t>Part 1.</a:t>
            </a:r>
            <a:br>
              <a:rPr lang="en-US" dirty="0" smtClean="0"/>
            </a:br>
            <a:r>
              <a:rPr lang="en-US" dirty="0" smtClean="0"/>
              <a:t>Why we created Goodwin and Smart Cuts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739390" y="8848579"/>
            <a:ext cx="18905220" cy="2096086"/>
          </a:xfrm>
        </p:spPr>
        <p:txBody>
          <a:bodyPr>
            <a:normAutofit/>
          </a:bodyPr>
          <a:lstStyle/>
          <a:p>
            <a:pPr marL="142875" indent="0" algn="ctr">
              <a:buNone/>
            </a:pPr>
            <a:r>
              <a:rPr lang="en-US" sz="7500" dirty="0" smtClean="0"/>
              <a:t>Advantages and </a:t>
            </a:r>
            <a:r>
              <a:rPr lang="en-US" sz="7500" dirty="0" err="1" smtClean="0"/>
              <a:t>usecases</a:t>
            </a:r>
            <a:endParaRPr lang="ru-RU" sz="7500" dirty="0"/>
          </a:p>
        </p:txBody>
      </p:sp>
    </p:spTree>
    <p:extLst>
      <p:ext uri="{BB962C8B-B14F-4D97-AF65-F5344CB8AC3E}">
        <p14:creationId xmlns:p14="http://schemas.microsoft.com/office/powerpoint/2010/main" val="7873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9390" y="1624753"/>
            <a:ext cx="18905220" cy="2215727"/>
          </a:xfrm>
        </p:spPr>
        <p:txBody>
          <a:bodyPr>
            <a:normAutofit/>
          </a:bodyPr>
          <a:lstStyle/>
          <a:p>
            <a:r>
              <a:rPr lang="en-US" dirty="0" smtClean="0"/>
              <a:t>Cut Format types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592371"/>
              </p:ext>
            </p:extLst>
          </p:nvPr>
        </p:nvGraphicFramePr>
        <p:xfrm>
          <a:off x="6521852" y="5361517"/>
          <a:ext cx="11340295" cy="7104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41540"/>
                <a:gridCol w="5698755"/>
              </a:tblGrid>
              <a:tr h="3287760">
                <a:tc>
                  <a:txBody>
                    <a:bodyPr/>
                    <a:lstStyle/>
                    <a:p>
                      <a:pPr algn="ctr"/>
                      <a:r>
                        <a:rPr lang="en-US" sz="72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ASCII</a:t>
                      </a:r>
                      <a:endParaRPr lang="ru-RU" sz="72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Goodwin</a:t>
                      </a:r>
                      <a:endParaRPr lang="ru-RU" sz="72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</a:tr>
              <a:tr h="3816424">
                <a:tc>
                  <a:txBody>
                    <a:bodyPr/>
                    <a:lstStyle/>
                    <a:p>
                      <a:pPr algn="ctr"/>
                      <a:r>
                        <a:rPr lang="en-US" sz="72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DLL</a:t>
                      </a:r>
                      <a:endParaRPr lang="ru-RU" sz="72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Smart Cut</a:t>
                      </a:r>
                      <a:endParaRPr lang="ru-RU" sz="72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  <p:sp>
        <p:nvSpPr>
          <p:cNvPr id="8" name="Текст 2"/>
          <p:cNvSpPr txBox="1">
            <a:spLocks/>
          </p:cNvSpPr>
          <p:nvPr/>
        </p:nvSpPr>
        <p:spPr>
          <a:xfrm>
            <a:off x="6438405" y="3154085"/>
            <a:ext cx="11507189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Font typeface="Montserrat"/>
              <a:buNone/>
            </a:pPr>
            <a:r>
              <a:rPr lang="en-US" dirty="0" smtClean="0"/>
              <a:t>Legacy              </a:t>
            </a:r>
            <a:r>
              <a:rPr lang="en-US" dirty="0" smtClean="0"/>
              <a:t>     Upgrade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4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85" y="3854548"/>
            <a:ext cx="6314423" cy="6314423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5741744" y="3362181"/>
            <a:ext cx="7343336" cy="8947052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Goodwin as ASCII upgrade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10934" y="9481626"/>
            <a:ext cx="7151428" cy="2647381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 smtClean="0"/>
              <a:t>Goodwin Advantages example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160676"/>
              </p:ext>
            </p:extLst>
          </p:nvPr>
        </p:nvGraphicFramePr>
        <p:xfrm>
          <a:off x="1109612" y="3840481"/>
          <a:ext cx="13984850" cy="8454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0030"/>
                <a:gridCol w="7512321"/>
                <a:gridCol w="2757268"/>
                <a:gridCol w="2785231"/>
              </a:tblGrid>
              <a:tr h="1638252"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#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1" i="0" u="none" strike="noStrike" cap="none" dirty="0" smtClean="0">
                          <a:solidFill>
                            <a:srgbClr val="2B2E38"/>
                          </a:solidFill>
                          <a:latin typeface="Montserrat" panose="02000505000000020004" pitchFamily="2" charset="0"/>
                          <a:ea typeface="Montserrat"/>
                          <a:cs typeface="Montserrat"/>
                          <a:sym typeface="Montserrat"/>
                        </a:rPr>
                        <a:t>Feature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ASCII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Goodwin</a:t>
                      </a:r>
                      <a:endParaRPr lang="ru-RU" sz="40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</a:tr>
              <a:tr h="1901679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1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Control of Basic cut parameters (RT, </a:t>
                      </a:r>
                      <a:r>
                        <a:rPr lang="en-US" sz="4000" u="none" strike="noStrike" cap="none" dirty="0" err="1" smtClean="0">
                          <a:latin typeface="Montserrat" panose="02000505000000020004" pitchFamily="2" charset="0"/>
                          <a:sym typeface="Montserrat"/>
                        </a:rPr>
                        <a:t>Ch</a:t>
                      </a:r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, </a:t>
                      </a:r>
                      <a:r>
                        <a:rPr lang="en-US" sz="4000" u="none" strike="noStrike" cap="none" dirty="0" err="1" smtClean="0">
                          <a:latin typeface="Montserrat" panose="02000505000000020004" pitchFamily="2" charset="0"/>
                          <a:sym typeface="Montserrat"/>
                        </a:rPr>
                        <a:t>Pd</a:t>
                      </a:r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,</a:t>
                      </a:r>
                      <a:r>
                        <a:rPr lang="en-US" sz="4000" u="none" strike="noStrike" cap="none" baseline="0" dirty="0" smtClean="0">
                          <a:latin typeface="Montserrat" panose="02000505000000020004" pitchFamily="2" charset="0"/>
                          <a:sym typeface="Montserrat"/>
                        </a:rPr>
                        <a:t> Tb</a:t>
                      </a:r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)</a:t>
                      </a:r>
                      <a:endParaRPr lang="ru-RU" sz="40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638252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2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Control of Slopes (</a:t>
                      </a:r>
                      <a:r>
                        <a:rPr lang="en-US" sz="4000" u="none" strike="noStrike" cap="none" dirty="0" err="1" smtClean="0">
                          <a:latin typeface="Montserrat" panose="02000505000000020004" pitchFamily="2" charset="0"/>
                          <a:sym typeface="Montserrat"/>
                        </a:rPr>
                        <a:t>Ca</a:t>
                      </a:r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,</a:t>
                      </a:r>
                      <a:r>
                        <a:rPr lang="en-US" sz="4000" u="none" strike="noStrike" cap="none" baseline="0" dirty="0" smtClean="0">
                          <a:latin typeface="Montserrat" panose="02000505000000020004" pitchFamily="2" charset="0"/>
                          <a:sym typeface="Montserrat"/>
                        </a:rPr>
                        <a:t> Pa1, Pa2</a:t>
                      </a:r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)</a:t>
                      </a:r>
                      <a:endParaRPr lang="ru-RU" sz="40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No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638252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3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Independent</a:t>
                      </a:r>
                      <a:r>
                        <a:rPr lang="en-US" sz="4000" u="none" strike="noStrike" cap="none" baseline="0" dirty="0" smtClean="0">
                          <a:latin typeface="Montserrat" panose="02000505000000020004" pitchFamily="2" charset="0"/>
                          <a:sym typeface="Montserrat"/>
                        </a:rPr>
                        <a:t> tiers variation for Pavilion</a:t>
                      </a:r>
                      <a:endParaRPr lang="ru-RU" sz="40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No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638252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4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0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Girdle outline variation</a:t>
                      </a:r>
                      <a:endParaRPr lang="ru-RU" sz="40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No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52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84" y="3854548"/>
            <a:ext cx="6314423" cy="6314423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5741744" y="3362181"/>
            <a:ext cx="7343336" cy="8947052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Smart Cuts as DLL upgrade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10934" y="9481626"/>
            <a:ext cx="7151428" cy="264738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Smart Cuts Special Profiles video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300178"/>
              </p:ext>
            </p:extLst>
          </p:nvPr>
        </p:nvGraphicFramePr>
        <p:xfrm>
          <a:off x="1109612" y="3840481"/>
          <a:ext cx="13984850" cy="87961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0030"/>
                <a:gridCol w="7512321"/>
                <a:gridCol w="2757268"/>
                <a:gridCol w="2785231"/>
              </a:tblGrid>
              <a:tr h="1426833"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#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1" i="0" u="none" strike="noStrike" cap="none" dirty="0" smtClean="0">
                          <a:solidFill>
                            <a:srgbClr val="2B2E38"/>
                          </a:solidFill>
                          <a:latin typeface="Montserrat" panose="02000505000000020004" pitchFamily="2" charset="0"/>
                          <a:ea typeface="Montserrat"/>
                          <a:cs typeface="Montserrat"/>
                          <a:sym typeface="Montserrat"/>
                        </a:rPr>
                        <a:t>Feature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DLL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Smart Cut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</a:tr>
              <a:tr h="1656265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1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Extensive set of generic cut parameters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426833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2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Smart Recut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No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426833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3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Plug-and-play Profiles</a:t>
                      </a:r>
                      <a:endParaRPr lang="ru-RU" sz="4400" b="0" i="0" u="none" strike="noStrike" cap="none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No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426833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4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Sweet Line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No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426833">
                <a:tc>
                  <a:txBody>
                    <a:bodyPr/>
                    <a:lstStyle/>
                    <a:p>
                      <a:pPr algn="ctr"/>
                      <a:r>
                        <a:rPr lang="ru-RU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Appraiser edit via GUI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Yes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36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cases for Smart Cuts and Goodwin Cuts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382634"/>
              </p:ext>
            </p:extLst>
          </p:nvPr>
        </p:nvGraphicFramePr>
        <p:xfrm>
          <a:off x="1109612" y="4349309"/>
          <a:ext cx="21342424" cy="82572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9328"/>
                <a:gridCol w="11464631"/>
                <a:gridCol w="4207895"/>
                <a:gridCol w="4250570"/>
              </a:tblGrid>
              <a:tr h="1493781"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#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1" i="0" u="none" strike="noStrike" cap="none" dirty="0" smtClean="0">
                          <a:solidFill>
                            <a:srgbClr val="2B2E38"/>
                          </a:solidFill>
                          <a:latin typeface="Montserrat" panose="02000505000000020004" pitchFamily="2" charset="0"/>
                          <a:ea typeface="Montserrat"/>
                          <a:cs typeface="Montserrat"/>
                          <a:sym typeface="Montserrat"/>
                        </a:rPr>
                        <a:t>Case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Goodwin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Smart Cut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</a:tr>
              <a:tr h="1733977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1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DLL was used previously</a:t>
                      </a:r>
                      <a:r>
                        <a:rPr lang="en-US" sz="4400" b="0" i="0" u="none" strike="noStrike" cap="none" baseline="0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 and DLL has the desired pattern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-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Use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493781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2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DLL for the required pattern is not available (for example Special cuts)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Use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-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noFill/>
                  </a:tcPr>
                </a:tc>
              </a:tr>
              <a:tr h="1493781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3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It is required to get</a:t>
                      </a:r>
                      <a:r>
                        <a:rPr lang="en-US" sz="4400" b="0" i="0" u="none" strike="noStrike" cap="none" baseline="0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 allocation for a defined set of proportions (with 10-100 preforms)</a:t>
                      </a:r>
                      <a:endParaRPr lang="ru-RU" sz="4400" b="0" i="0" u="none" strike="noStrike" cap="none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Use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-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noFill/>
                  </a:tcPr>
                </a:tc>
              </a:tr>
              <a:tr h="1195802"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b="0" i="0" u="none" strike="noStrike" cap="none" baseline="0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You are starting with allocation and DLL has the desired pattern</a:t>
                      </a:r>
                      <a:endParaRPr lang="ru-RU" sz="4400" b="0" i="0" u="none" strike="noStrike" cap="none" baseline="0" dirty="0" smtClean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See next slide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82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Suggested Process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426386"/>
              </p:ext>
            </p:extLst>
          </p:nvPr>
        </p:nvGraphicFramePr>
        <p:xfrm>
          <a:off x="2357815" y="4994029"/>
          <a:ext cx="19668370" cy="68246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9328"/>
                <a:gridCol w="18249042"/>
              </a:tblGrid>
              <a:tr h="1493781"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#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1" i="0" u="none" strike="noStrike" cap="none" dirty="0" smtClean="0">
                          <a:solidFill>
                            <a:srgbClr val="2B2E38"/>
                          </a:solidFill>
                          <a:latin typeface="Montserrat" panose="02000505000000020004" pitchFamily="2" charset="0"/>
                          <a:ea typeface="Montserrat"/>
                          <a:cs typeface="Montserrat"/>
                          <a:sym typeface="Montserrat"/>
                        </a:rPr>
                        <a:t>Description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</a:tr>
              <a:tr h="1733977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1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Use Smart Cut as a default easy-to-use option. It does not require preforms from the Client and can vary</a:t>
                      </a:r>
                      <a:r>
                        <a:rPr lang="en-US" sz="4400" b="0" i="0" u="none" strike="noStrike" cap="none" baseline="0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 Girdle Outline for additional Yield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</a:tr>
              <a:tr h="1733977"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b="0" i="0" u="none" strike="noStrike" cap="none" baseline="0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Accumulate the set of Good Preforms as per Client requirements during the diamond processing </a:t>
                      </a:r>
                    </a:p>
                  </a:txBody>
                  <a:tcPr anchor="ctr"/>
                </a:tc>
              </a:tr>
              <a:tr h="1493781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3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Use these preforms to create Goodwin cut that will produce solutions as per Client requirements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6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PerformanceWare</a:t>
            </a:r>
            <a:r>
              <a:rPr lang="en-US" dirty="0" smtClean="0"/>
              <a:t> for Fancy Shapes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391508" y="6858000"/>
            <a:ext cx="19525957" cy="6102096"/>
          </a:xfrm>
        </p:spPr>
        <p:txBody>
          <a:bodyPr>
            <a:normAutofit/>
          </a:bodyPr>
          <a:lstStyle/>
          <a:p>
            <a:pPr marL="900113" indent="-717550">
              <a:lnSpc>
                <a:spcPct val="120000"/>
              </a:lnSpc>
              <a:buSzPct val="75000"/>
              <a:buFont typeface="Wingdings" panose="05000000000000000000" pitchFamily="2" charset="2"/>
              <a:buChar char="q"/>
            </a:pPr>
            <a:r>
              <a:rPr lang="en-US" dirty="0" err="1" smtClean="0"/>
              <a:t>Facetware</a:t>
            </a:r>
            <a:r>
              <a:rPr lang="ru-RU" dirty="0" smtClean="0"/>
              <a:t>-</a:t>
            </a:r>
            <a:r>
              <a:rPr lang="en-US" dirty="0" smtClean="0"/>
              <a:t>type appraisers (</a:t>
            </a:r>
            <a:r>
              <a:rPr lang="en-US" dirty="0" err="1" smtClean="0"/>
              <a:t>PerformanceWare</a:t>
            </a:r>
            <a:r>
              <a:rPr lang="en-US" dirty="0" smtClean="0"/>
              <a:t>) for Fancy Shapes with direct control of the plan </a:t>
            </a:r>
            <a:r>
              <a:rPr lang="en-US" dirty="0"/>
              <a:t>Performance: Brilliance, Fire, and Scintillation</a:t>
            </a:r>
            <a:endParaRPr lang="en-US" dirty="0" smtClean="0"/>
          </a:p>
          <a:p>
            <a:pPr marL="900113" indent="-717550">
              <a:lnSpc>
                <a:spcPct val="170000"/>
              </a:lnSpc>
              <a:buSzPct val="75000"/>
              <a:buFont typeface="Wingdings" panose="05000000000000000000" pitchFamily="2" charset="2"/>
              <a:buChar char="q"/>
            </a:pPr>
            <a:r>
              <a:rPr lang="en-US" dirty="0" smtClean="0"/>
              <a:t>The </a:t>
            </a:r>
            <a:r>
              <a:rPr lang="en-US" dirty="0" smtClean="0"/>
              <a:t>Scintillation metric is coming soon on </a:t>
            </a:r>
            <a:r>
              <a:rPr lang="en-US" dirty="0" err="1" smtClean="0"/>
              <a:t>Cutwise</a:t>
            </a:r>
            <a:endParaRPr lang="en-US" dirty="0" smtClean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00222" y="4164020"/>
            <a:ext cx="7343336" cy="2582176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Smart Cut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740442" y="4120602"/>
            <a:ext cx="7343336" cy="2582176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Goodwin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8" name="Плюс 7"/>
          <p:cNvSpPr/>
          <p:nvPr/>
        </p:nvSpPr>
        <p:spPr>
          <a:xfrm>
            <a:off x="11259312" y="4519096"/>
            <a:ext cx="1865376" cy="1865376"/>
          </a:xfrm>
          <a:prstGeom prst="mathPlus">
            <a:avLst>
              <a:gd name="adj1" fmla="val 14370"/>
            </a:avLst>
          </a:prstGeom>
          <a:solidFill>
            <a:srgbClr val="81C1FD"/>
          </a:solidFill>
          <a:ln w="5715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1C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4135" y="3369147"/>
            <a:ext cx="18905220" cy="6210952"/>
          </a:xfrm>
        </p:spPr>
        <p:txBody>
          <a:bodyPr>
            <a:normAutofit/>
          </a:bodyPr>
          <a:lstStyle/>
          <a:p>
            <a:r>
              <a:rPr lang="en-US" dirty="0" smtClean="0"/>
              <a:t>Part 2.</a:t>
            </a:r>
            <a:br>
              <a:rPr lang="en-US" dirty="0" smtClean="0"/>
            </a:br>
            <a:r>
              <a:rPr lang="en-US" dirty="0" smtClean="0"/>
              <a:t>List of typical errors that limits the allocation results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9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List of Typical Errors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686878"/>
              </p:ext>
            </p:extLst>
          </p:nvPr>
        </p:nvGraphicFramePr>
        <p:xfrm>
          <a:off x="1109612" y="3527409"/>
          <a:ext cx="21342424" cy="9392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5578"/>
                <a:gridCol w="13404355"/>
                <a:gridCol w="2293033"/>
                <a:gridCol w="2307102"/>
                <a:gridCol w="2152356"/>
              </a:tblGrid>
              <a:tr h="1019532">
                <a:tc>
                  <a:txBody>
                    <a:bodyPr/>
                    <a:lstStyle/>
                    <a:p>
                      <a:pPr algn="ctr"/>
                      <a:r>
                        <a:rPr lang="en-US" sz="44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#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1" i="0" u="none" strike="noStrike" cap="none" dirty="0" smtClean="0">
                          <a:solidFill>
                            <a:srgbClr val="2B2E38"/>
                          </a:solidFill>
                          <a:latin typeface="Montserrat" panose="02000505000000020004" pitchFamily="2" charset="0"/>
                          <a:ea typeface="Montserrat"/>
                          <a:cs typeface="Montserrat"/>
                          <a:sym typeface="Montserrat"/>
                        </a:rPr>
                        <a:t>Typical Error</a:t>
                      </a:r>
                      <a:endParaRPr lang="ru-RU" sz="44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ASCII</a:t>
                      </a:r>
                      <a:endParaRPr lang="ru-RU" sz="36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Goodwin</a:t>
                      </a:r>
                      <a:endParaRPr lang="ru-RU" sz="32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Smart Cut</a:t>
                      </a:r>
                      <a:endParaRPr lang="ru-RU" sz="3600" b="1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</a:tr>
              <a:tr h="542304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1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Facet Types are not correct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noFill/>
                  </a:tcPr>
                </a:tc>
              </a:tr>
              <a:tr h="542304"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baseline="0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Starting form is outside the EX range</a:t>
                      </a:r>
                      <a:endParaRPr lang="ru-RU" sz="4400" b="0" i="0" u="none" strike="noStrike" cap="none" baseline="0" dirty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019532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3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Only the Absolute part of the appraiser is used</a:t>
                      </a:r>
                      <a:endParaRPr lang="ru-RU" sz="4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542304">
                <a:tc>
                  <a:txBody>
                    <a:bodyPr/>
                    <a:lstStyle/>
                    <a:p>
                      <a:pPr algn="ctr"/>
                      <a:r>
                        <a:rPr lang="en-US" sz="4400" u="none" strike="noStrike" cap="none" dirty="0" smtClean="0">
                          <a:latin typeface="Montserrat" panose="02000505000000020004" pitchFamily="2" charset="0"/>
                          <a:sym typeface="Montserrat"/>
                        </a:rPr>
                        <a:t>4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Sweet Line is not used</a:t>
                      </a:r>
                      <a:endParaRPr lang="ru-RU" sz="4400" b="0" i="0" u="none" strike="noStrike" cap="none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542304"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Cut contains only a single preform</a:t>
                      </a:r>
                      <a:endParaRPr lang="ru-RU" sz="4400" b="0" i="0" u="none" strike="noStrike" cap="none" dirty="0" smtClean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1218468"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000" b="0" i="0" u="none" strike="noStrike" cap="none" dirty="0" err="1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MyAnyCut</a:t>
                      </a:r>
                      <a:r>
                        <a:rPr lang="en-US" sz="40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 appraiser utilization instead of more advanced Appraisers linked to separate cuts</a:t>
                      </a:r>
                      <a:endParaRPr lang="ru-RU" sz="4000" b="0" i="0" u="none" strike="noStrike" cap="none" dirty="0" smtClean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1392702"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0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20 Single (Recut) used instead of more advanced for Goodwin cuts 22 Single (Recut)</a:t>
                      </a:r>
                      <a:endParaRPr lang="ru-RU" sz="4000" b="0" i="0" u="none" strike="noStrike" cap="none" dirty="0" smtClean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1019532">
                <a:tc>
                  <a:txBody>
                    <a:bodyPr/>
                    <a:lstStyle/>
                    <a:p>
                      <a:pPr algn="ctr"/>
                      <a:r>
                        <a:rPr lang="en-US" sz="4400" b="0" i="0" u="none" strike="noStrike" cap="none" dirty="0" smtClean="0">
                          <a:solidFill>
                            <a:srgbClr val="2B2E38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b="0" i="0" u="none" strike="noStrike" cap="none" dirty="0" smtClean="0">
                          <a:solidFill>
                            <a:schemeClr val="tx1"/>
                          </a:solidFill>
                          <a:latin typeface="Montserrat" panose="02000505000000020004" pitchFamily="2" charset="0"/>
                          <a:ea typeface="+mn-ea"/>
                          <a:cs typeface="+mn-cs"/>
                          <a:sym typeface="Montserrat"/>
                        </a:rPr>
                        <a:t>Cuts any appraisers are not synchronized between operators</a:t>
                      </a:r>
                      <a:endParaRPr lang="ru-RU" sz="4400" b="0" i="0" u="none" strike="noStrike" cap="none" dirty="0" smtClean="0">
                        <a:solidFill>
                          <a:schemeClr val="tx1"/>
                        </a:solidFill>
                        <a:latin typeface="Montserrat" panose="02000505000000020004" pitchFamily="2" charset="0"/>
                        <a:ea typeface="+mn-ea"/>
                        <a:cs typeface="+mn-cs"/>
                        <a:sym typeface="Montserra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400" b="0" i="0" u="none" strike="noStrike" cap="none" dirty="0">
                        <a:solidFill>
                          <a:srgbClr val="2B2E38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79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1C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4135" y="3369147"/>
            <a:ext cx="18905220" cy="6210952"/>
          </a:xfrm>
        </p:spPr>
        <p:txBody>
          <a:bodyPr>
            <a:normAutofit/>
          </a:bodyPr>
          <a:lstStyle/>
          <a:p>
            <a:r>
              <a:rPr lang="en-US" dirty="0" smtClean="0"/>
              <a:t>Part 3.</a:t>
            </a:r>
            <a:br>
              <a:rPr lang="en-US" dirty="0" smtClean="0"/>
            </a:b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6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Demo 1. Facet </a:t>
            </a:r>
            <a:r>
              <a:rPr lang="en-US" sz="8000" b="0" dirty="0">
                <a:solidFill>
                  <a:schemeClr val="tx1"/>
                </a:solidFill>
                <a:latin typeface="Montserrat" panose="02000505000000020004" pitchFamily="2" charset="0"/>
              </a:rPr>
              <a:t>Types are not correct</a:t>
            </a:r>
            <a:endParaRPr lang="ru-RU" sz="80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4526194" y="9748241"/>
            <a:ext cx="7448092" cy="2759918"/>
          </a:xfrm>
        </p:spPr>
        <p:txBody>
          <a:bodyPr>
            <a:normAutofit/>
          </a:bodyPr>
          <a:lstStyle/>
          <a:p>
            <a:pPr marL="182563" indent="0" algn="ctr">
              <a:buSzPct val="75000"/>
              <a:buNone/>
            </a:pPr>
            <a:r>
              <a:rPr lang="en-US" sz="4400" dirty="0" err="1" smtClean="0"/>
              <a:t>Shevrons</a:t>
            </a:r>
            <a:r>
              <a:rPr lang="en-US" sz="4400" dirty="0" smtClean="0"/>
              <a:t> are marked with </a:t>
            </a:r>
            <a:r>
              <a:rPr lang="en-US" sz="4400" dirty="0" err="1" smtClean="0"/>
              <a:t>SubTypes</a:t>
            </a:r>
            <a:endParaRPr lang="en-US" sz="4400" dirty="0"/>
          </a:p>
        </p:txBody>
      </p:sp>
      <p:pic>
        <p:nvPicPr>
          <p:cNvPr id="1026" name="Picture 2" descr="https://lh3.googleusercontent.com/xBPBVNmQ4AMch7yVaxN-cLST1INRubdqiZ7Qw7pTwleG_Zx4zXJE_fIQu_8JEkIkxWCnFDgUjGYR9RcXnir6MGzCVoSR0GWHWnNwV7W60vJ1yGxjODKnUKWU25n2pKnnHAZ6YxafUZo16BSAhyEdfz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5" y="5585860"/>
            <a:ext cx="10503435" cy="442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5.googleusercontent.com/tRtxJKphdACwY3FnDwMzTxYUY2f3p2npvS3pMuBYu0unLNli0oGi_OGOajpShJqtkHEwvPBsyLWe_JAPDFOD7pXAwwZqbqVzsgYpKc_UZmc3x91BcNy1BntNexX36Lk8ZmCTC78sXYoRmuPmXUrvD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4522" y="5631899"/>
            <a:ext cx="10384109" cy="440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2574022" y="3142209"/>
            <a:ext cx="19525957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Font typeface="Montserrat"/>
              <a:buNone/>
            </a:pPr>
            <a:r>
              <a:rPr lang="en-US" dirty="0" smtClean="0"/>
              <a:t>Correct Facet Types                              Wrong Facet Types</a:t>
            </a:r>
            <a:endParaRPr lang="en-US" dirty="0"/>
          </a:p>
        </p:txBody>
      </p:sp>
      <p:sp>
        <p:nvSpPr>
          <p:cNvPr id="3" name="Стрелка вправо 2"/>
          <p:cNvSpPr/>
          <p:nvPr/>
        </p:nvSpPr>
        <p:spPr>
          <a:xfrm rot="17599084">
            <a:off x="19708066" y="9107804"/>
            <a:ext cx="1943493" cy="867296"/>
          </a:xfrm>
          <a:prstGeom prst="rightArrow">
            <a:avLst/>
          </a:prstGeom>
          <a:solidFill>
            <a:srgbClr val="81C1FD">
              <a:alpha val="50000"/>
            </a:srgbClr>
          </a:solidFill>
          <a:ln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16623851" y="9748241"/>
            <a:ext cx="7448092" cy="275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Font typeface="Montserrat"/>
              <a:buNone/>
            </a:pPr>
            <a:r>
              <a:rPr lang="en-US" sz="4400" smtClean="0"/>
              <a:t>Shevrons are marked with Same Type</a:t>
            </a:r>
            <a:endParaRPr lang="en-US" sz="4400" dirty="0"/>
          </a:p>
        </p:txBody>
      </p:sp>
      <p:sp>
        <p:nvSpPr>
          <p:cNvPr id="10" name="Стрелка вправо 9"/>
          <p:cNvSpPr/>
          <p:nvPr/>
        </p:nvSpPr>
        <p:spPr>
          <a:xfrm rot="17599084">
            <a:off x="7465266" y="9107804"/>
            <a:ext cx="1943493" cy="867296"/>
          </a:xfrm>
          <a:prstGeom prst="rightArrow">
            <a:avLst/>
          </a:prstGeom>
          <a:solidFill>
            <a:srgbClr val="81C1FD">
              <a:alpha val="50000"/>
            </a:srgbClr>
          </a:solidFill>
          <a:ln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31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770" y="4129201"/>
            <a:ext cx="6393262" cy="63932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Demo 1. Facet </a:t>
            </a:r>
            <a:r>
              <a:rPr lang="en-US" sz="8000" b="0" dirty="0">
                <a:solidFill>
                  <a:schemeClr val="tx1"/>
                </a:solidFill>
                <a:latin typeface="Montserrat" panose="02000505000000020004" pitchFamily="2" charset="0"/>
              </a:rPr>
              <a:t>Types are not correct</a:t>
            </a:r>
            <a:endParaRPr lang="ru-RU" sz="80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569" y="3729560"/>
            <a:ext cx="10081657" cy="8854325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14976033" y="3636833"/>
            <a:ext cx="7343336" cy="8947052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845223" y="9756278"/>
            <a:ext cx="7151428" cy="264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dirty="0" smtClean="0"/>
              <a:t>Demo 1. Facet Types</a:t>
            </a:r>
            <a:endParaRPr lang="en-US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772363" y="4638115"/>
            <a:ext cx="2800387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smtClean="0"/>
              <a:t>Correct Facet Types</a:t>
            </a:r>
            <a:endParaRPr lang="en-US" sz="3600" dirty="0"/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661185" y="9014442"/>
            <a:ext cx="3022744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smtClean="0"/>
              <a:t>Wrong Facet Types</a:t>
            </a:r>
            <a:endParaRPr lang="en-US" sz="3600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507139" y="8434553"/>
            <a:ext cx="14025901" cy="3492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4112569" y="4272647"/>
            <a:ext cx="10081657" cy="413965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112568" y="8482053"/>
            <a:ext cx="10081657" cy="413965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770" y="4129201"/>
            <a:ext cx="6393262" cy="6393262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14976033" y="3636833"/>
            <a:ext cx="7343336" cy="8947052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Demo 1. Facet </a:t>
            </a:r>
            <a:r>
              <a:rPr lang="en-US" sz="8000" b="0" dirty="0">
                <a:solidFill>
                  <a:schemeClr val="tx1"/>
                </a:solidFill>
                <a:latin typeface="Montserrat" panose="02000505000000020004" pitchFamily="2" charset="0"/>
              </a:rPr>
              <a:t>Types are not correct</a:t>
            </a:r>
            <a:endParaRPr lang="ru-RU" sz="80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4845223" y="9756278"/>
            <a:ext cx="7151428" cy="264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dirty="0" smtClean="0"/>
              <a:t>Demo 1. Facet Types</a:t>
            </a:r>
            <a:endParaRPr lang="en-US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768" y="4614203"/>
            <a:ext cx="12643982" cy="7969682"/>
          </a:xfrm>
          <a:prstGeom prst="rect">
            <a:avLst/>
          </a:prstGeom>
        </p:spPr>
      </p:pic>
      <p:sp>
        <p:nvSpPr>
          <p:cNvPr id="19" name="Текст 2"/>
          <p:cNvSpPr txBox="1">
            <a:spLocks/>
          </p:cNvSpPr>
          <p:nvPr/>
        </p:nvSpPr>
        <p:spPr>
          <a:xfrm>
            <a:off x="4670468" y="3142210"/>
            <a:ext cx="9390991" cy="147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Font typeface="Montserrat"/>
              <a:buNone/>
            </a:pPr>
            <a:r>
              <a:rPr lang="en-US" dirty="0" smtClean="0"/>
              <a:t>Correct Facet Types       |      Wrong Facet Types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00801" y="9613127"/>
            <a:ext cx="2926080" cy="469127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298663" y="9613127"/>
            <a:ext cx="3030087" cy="469128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400801" y="11300128"/>
            <a:ext cx="2926080" cy="469127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298663" y="11300128"/>
            <a:ext cx="3030087" cy="469128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33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766" y="4330978"/>
            <a:ext cx="4909384" cy="4909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Demo 2. 20 Single (Recut) </a:t>
            </a:r>
            <a:r>
              <a:rPr lang="en-US" sz="6600" b="0" dirty="0" err="1" smtClean="0">
                <a:solidFill>
                  <a:schemeClr val="tx1"/>
                </a:solidFill>
                <a:latin typeface="Montserrat" panose="02000505000000020004" pitchFamily="2" charset="0"/>
              </a:rPr>
              <a:t>vs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 22 Single (Recut)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661185" y="3691136"/>
            <a:ext cx="3911184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dirty="0"/>
              <a:t>20 Single (Recut)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r="28210"/>
          <a:stretch/>
        </p:blipFill>
        <p:spPr>
          <a:xfrm>
            <a:off x="4769318" y="4618498"/>
            <a:ext cx="12266662" cy="5905894"/>
          </a:xfrm>
          <a:prstGeom prst="rect">
            <a:avLst/>
          </a:prstGeom>
        </p:spPr>
      </p:pic>
      <p:sp>
        <p:nvSpPr>
          <p:cNvPr id="12" name="Текст 2"/>
          <p:cNvSpPr txBox="1">
            <a:spLocks/>
          </p:cNvSpPr>
          <p:nvPr/>
        </p:nvSpPr>
        <p:spPr>
          <a:xfrm>
            <a:off x="507139" y="6704890"/>
            <a:ext cx="3911184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dirty="0" smtClean="0"/>
              <a:t>22 </a:t>
            </a:r>
            <a:r>
              <a:rPr lang="en-US" dirty="0"/>
              <a:t>Single (Recut) 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844763" y="6372665"/>
            <a:ext cx="16078674" cy="140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769317" y="4459459"/>
            <a:ext cx="12154120" cy="1097280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769317" y="6386733"/>
            <a:ext cx="12154120" cy="3263704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2. 20 Single (Recut) </a:t>
            </a:r>
            <a:r>
              <a:rPr lang="en-US" sz="2800" dirty="0" err="1" smtClean="0"/>
              <a:t>vs</a:t>
            </a:r>
            <a:r>
              <a:rPr lang="en-US" sz="2800" dirty="0" smtClean="0"/>
              <a:t> 22 Single (Recut)</a:t>
            </a:r>
            <a:endParaRPr lang="en-US" sz="2800" dirty="0"/>
          </a:p>
        </p:txBody>
      </p:sp>
      <p:sp>
        <p:nvSpPr>
          <p:cNvPr id="22" name="Текст 2"/>
          <p:cNvSpPr txBox="1">
            <a:spLocks/>
          </p:cNvSpPr>
          <p:nvPr/>
        </p:nvSpPr>
        <p:spPr>
          <a:xfrm>
            <a:off x="1640172" y="10472645"/>
            <a:ext cx="21043532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3600" dirty="0"/>
              <a:t>20 Single (Recut) gives 2 options between 1.94 and </a:t>
            </a:r>
            <a:r>
              <a:rPr lang="en-US" sz="3600" dirty="0" smtClean="0"/>
              <a:t>1.90.</a:t>
            </a:r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3600" dirty="0"/>
              <a:t>While 22 Single (Recut) gives 7 options in same range made with different preforms.</a:t>
            </a:r>
          </a:p>
        </p:txBody>
      </p:sp>
    </p:spTree>
    <p:extLst>
      <p:ext uri="{BB962C8B-B14F-4D97-AF65-F5344CB8AC3E}">
        <p14:creationId xmlns:p14="http://schemas.microsoft.com/office/powerpoint/2010/main" val="221981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766" y="4330978"/>
            <a:ext cx="4909384" cy="4909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Demo 2. 20 Single (Recut) </a:t>
            </a:r>
            <a:r>
              <a:rPr lang="en-US" sz="6600" b="0" dirty="0" err="1" smtClean="0">
                <a:solidFill>
                  <a:schemeClr val="tx1"/>
                </a:solidFill>
                <a:latin typeface="Montserrat" panose="02000505000000020004" pitchFamily="2" charset="0"/>
              </a:rPr>
              <a:t>vs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 22 Single (Recut)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2576119" y="3692770"/>
            <a:ext cx="5132980" cy="9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2400" dirty="0"/>
              <a:t>20 Single (Recut) </a:t>
            </a: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7776097" y="3014821"/>
            <a:ext cx="7609919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2400" dirty="0" smtClean="0"/>
              <a:t>22 </a:t>
            </a:r>
            <a:r>
              <a:rPr lang="en-US" sz="2400" dirty="0"/>
              <a:t>Single (Recut)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2. 20 Single (Recut) </a:t>
            </a:r>
            <a:r>
              <a:rPr lang="en-US" sz="2800" dirty="0" err="1" smtClean="0"/>
              <a:t>vs</a:t>
            </a:r>
            <a:r>
              <a:rPr lang="en-US" sz="2800" dirty="0" smtClean="0"/>
              <a:t> 22 Single (Recut)</a:t>
            </a:r>
            <a:endParaRPr lang="en-US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261" y="5157445"/>
            <a:ext cx="15413731" cy="7021639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/>
        </p:nvCxnSpPr>
        <p:spPr>
          <a:xfrm flipH="1" flipV="1">
            <a:off x="6696221" y="399867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 flipV="1">
            <a:off x="16652989" y="399867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3725593" y="399867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37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766" y="4330978"/>
            <a:ext cx="4947929" cy="49479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r="32698"/>
          <a:stretch/>
        </p:blipFill>
        <p:spPr>
          <a:xfrm>
            <a:off x="4418324" y="3850057"/>
            <a:ext cx="12806854" cy="76874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Demo 3. Absolute </a:t>
            </a:r>
            <a:r>
              <a:rPr lang="en-US" sz="6600" b="0" dirty="0" err="1" smtClean="0">
                <a:solidFill>
                  <a:schemeClr val="tx1"/>
                </a:solidFill>
                <a:latin typeface="Montserrat" panose="02000505000000020004" pitchFamily="2" charset="0"/>
              </a:rPr>
              <a:t>vs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 </a:t>
            </a:r>
            <a:r>
              <a:rPr lang="en-US" sz="6600" b="0" dirty="0" err="1" smtClean="0">
                <a:solidFill>
                  <a:schemeClr val="tx1"/>
                </a:solidFill>
                <a:latin typeface="Montserrat" panose="02000505000000020004" pitchFamily="2" charset="0"/>
              </a:rPr>
              <a:t>Absolute+Relative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 Appraiser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478456" y="4640611"/>
            <a:ext cx="3911184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dirty="0" err="1" smtClean="0"/>
              <a:t>Absolute+Relative</a:t>
            </a:r>
            <a:endParaRPr lang="en-US" dirty="0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442914" y="7953059"/>
            <a:ext cx="3911184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dirty="0" smtClean="0"/>
              <a:t>Absolute Only</a:t>
            </a:r>
            <a:endParaRPr lang="en-US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478456" y="8170722"/>
            <a:ext cx="16078674" cy="140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416597" y="3848578"/>
            <a:ext cx="12506840" cy="1437861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3. Absolute </a:t>
            </a:r>
            <a:r>
              <a:rPr lang="en-US" sz="2800" dirty="0" err="1" smtClean="0"/>
              <a:t>vs</a:t>
            </a:r>
            <a:r>
              <a:rPr lang="en-US" sz="2800" dirty="0" smtClean="0"/>
              <a:t> </a:t>
            </a:r>
            <a:r>
              <a:rPr lang="en-US" sz="2800" dirty="0" err="1" smtClean="0"/>
              <a:t>Abs+Rel</a:t>
            </a:r>
            <a:r>
              <a:rPr lang="en-US" sz="2800" dirty="0" smtClean="0"/>
              <a:t> Appraiser</a:t>
            </a:r>
            <a:endParaRPr lang="en-US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16597" y="8192563"/>
            <a:ext cx="12506840" cy="1437861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2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3. Absolute </a:t>
            </a:r>
            <a:r>
              <a:rPr lang="en-US" sz="2800" dirty="0" err="1" smtClean="0"/>
              <a:t>vs</a:t>
            </a:r>
            <a:r>
              <a:rPr lang="en-US" sz="2800" dirty="0" smtClean="0"/>
              <a:t> </a:t>
            </a:r>
            <a:r>
              <a:rPr lang="en-US" sz="2800" dirty="0" err="1" smtClean="0"/>
              <a:t>Abs+Rel</a:t>
            </a:r>
            <a:r>
              <a:rPr lang="en-US" sz="2800" dirty="0" smtClean="0"/>
              <a:t> Appraiser</a:t>
            </a:r>
            <a:endParaRPr lang="en-US" sz="28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766" y="4330978"/>
            <a:ext cx="4947929" cy="49479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102" y="4373182"/>
            <a:ext cx="14402160" cy="91309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3. Absolute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vs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Absolute+Relative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Appraiser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5950321" y="3145946"/>
            <a:ext cx="5132980" cy="9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err="1" smtClean="0"/>
              <a:t>Absolute+Relative</a:t>
            </a:r>
            <a:endParaRPr lang="en-US" sz="3600" dirty="0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0030165" y="2467997"/>
            <a:ext cx="7609919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smtClean="0"/>
              <a:t>Absolute Only</a:t>
            </a:r>
            <a:endParaRPr lang="en-US" sz="3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 flipV="1">
            <a:off x="11240081" y="387206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 flipV="1">
            <a:off x="16624853" y="387206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5793539" y="387206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1352810" y="12054177"/>
            <a:ext cx="5272042" cy="500933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968039" y="12054176"/>
            <a:ext cx="5272042" cy="500933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3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 flipV="1">
            <a:off x="8482812" y="3872066"/>
            <a:ext cx="1" cy="131699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3. Absolute </a:t>
            </a:r>
            <a:r>
              <a:rPr lang="en-US" sz="2800" dirty="0" err="1" smtClean="0"/>
              <a:t>vs</a:t>
            </a:r>
            <a:r>
              <a:rPr lang="en-US" sz="2800" dirty="0" smtClean="0"/>
              <a:t> </a:t>
            </a:r>
            <a:r>
              <a:rPr lang="en-US" sz="2800" dirty="0" err="1" smtClean="0"/>
              <a:t>Abs+Rel</a:t>
            </a:r>
            <a:r>
              <a:rPr lang="en-US" sz="2800" dirty="0" smtClean="0"/>
              <a:t> Appraiser</a:t>
            </a:r>
            <a:endParaRPr lang="en-US" sz="28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766" y="4330978"/>
            <a:ext cx="4947929" cy="49479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3. Absolute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vs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Absolute+Relative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Appraiser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1818098" y="3292132"/>
            <a:ext cx="5132980" cy="166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err="1" smtClean="0"/>
              <a:t>Absolute+Relative</a:t>
            </a:r>
            <a:r>
              <a:rPr lang="en-US" sz="3600" dirty="0" smtClean="0"/>
              <a:t>. Solution 24</a:t>
            </a: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9884759" y="2952423"/>
            <a:ext cx="5486802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smtClean="0"/>
              <a:t>Absolute Only. Solution 33</a:t>
            </a:r>
            <a:endParaRPr lang="en-US" sz="3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H="1" flipV="1">
            <a:off x="16624853" y="387206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433745" y="3872066"/>
            <a:ext cx="3" cy="285932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29" y="5160489"/>
            <a:ext cx="7905750" cy="4314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0855" y="5189064"/>
            <a:ext cx="8001000" cy="428625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05339" y="6443002"/>
            <a:ext cx="16219513" cy="302456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05338" y="7102750"/>
            <a:ext cx="16219513" cy="302456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583" y="3872066"/>
            <a:ext cx="9838226" cy="9563488"/>
          </a:xfrm>
          <a:prstGeom prst="rect">
            <a:avLst/>
          </a:prstGeom>
        </p:spPr>
      </p:pic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3. Absolute </a:t>
            </a:r>
            <a:r>
              <a:rPr lang="en-US" sz="2800" dirty="0" err="1" smtClean="0"/>
              <a:t>vs</a:t>
            </a:r>
            <a:r>
              <a:rPr lang="en-US" sz="2800" dirty="0" smtClean="0"/>
              <a:t> </a:t>
            </a:r>
            <a:r>
              <a:rPr lang="en-US" sz="2800" dirty="0" err="1" smtClean="0"/>
              <a:t>Abs+Rel</a:t>
            </a:r>
            <a:r>
              <a:rPr lang="en-US" sz="2800" dirty="0" smtClean="0"/>
              <a:t> Appraiser</a:t>
            </a:r>
            <a:endParaRPr lang="en-US" sz="28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766" y="4330978"/>
            <a:ext cx="4947929" cy="49479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3. Absolute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vs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Absolute+Relative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Appraiser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8611851" y="7585677"/>
            <a:ext cx="3513558" cy="166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2400" dirty="0" err="1" smtClean="0"/>
              <a:t>Absolute+Relative</a:t>
            </a:r>
            <a:r>
              <a:rPr lang="en-US" sz="2400" dirty="0" smtClean="0"/>
              <a:t>. Solution 24</a:t>
            </a: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3568677" y="7999396"/>
            <a:ext cx="3099721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2400" dirty="0" smtClean="0"/>
              <a:t>Absolute Only. Solution 33</a:t>
            </a:r>
            <a:endParaRPr lang="en-US" sz="2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8927902" y="9875520"/>
            <a:ext cx="1041009" cy="19413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8927902" y="10432111"/>
            <a:ext cx="6020972" cy="138475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77" y="3882683"/>
            <a:ext cx="6586077" cy="826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3. Absolute </a:t>
            </a:r>
            <a:r>
              <a:rPr lang="en-US" sz="2800" dirty="0" err="1" smtClean="0"/>
              <a:t>vs</a:t>
            </a:r>
            <a:r>
              <a:rPr lang="en-US" sz="2800" dirty="0" smtClean="0"/>
              <a:t> </a:t>
            </a:r>
            <a:r>
              <a:rPr lang="en-US" sz="2800" dirty="0" err="1" smtClean="0"/>
              <a:t>Abs+Rel</a:t>
            </a:r>
            <a:r>
              <a:rPr lang="en-US" sz="2800" dirty="0" smtClean="0"/>
              <a:t> Appraiser</a:t>
            </a:r>
            <a:endParaRPr lang="en-US" sz="28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766" y="4330978"/>
            <a:ext cx="4947929" cy="49479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3. Absolute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vs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</a:t>
            </a:r>
            <a:r>
              <a:rPr lang="en-US" sz="6600" b="0" dirty="0" err="1">
                <a:solidFill>
                  <a:schemeClr val="tx1"/>
                </a:solidFill>
                <a:latin typeface="Montserrat" panose="02000505000000020004" pitchFamily="2" charset="0"/>
              </a:rPr>
              <a:t>Absolute+Relative</a:t>
            </a:r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 Appraiser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561514" y="6858000"/>
            <a:ext cx="1550128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3600" dirty="0" err="1" smtClean="0"/>
              <a:t>Absolute+Relative</a:t>
            </a:r>
            <a:r>
              <a:rPr lang="en-US" sz="3600" dirty="0" smtClean="0"/>
              <a:t> appraiser produces solutions with Performance close to Preforms. It works best for Goodwin cuts with multiple Preforms selected by Performance.</a:t>
            </a:r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3600" dirty="0" smtClean="0"/>
              <a:t>Absolute only appraiser can produce higher Yield, but compromise Performance. It can be used for Single Preform Goodwin cuts or for Max Mass allocation.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7229475" y="7105650"/>
            <a:ext cx="6924676" cy="0"/>
          </a:xfrm>
          <a:prstGeom prst="line">
            <a:avLst/>
          </a:prstGeom>
          <a:ln w="381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7229474" y="3695700"/>
            <a:ext cx="1" cy="3409950"/>
          </a:xfrm>
          <a:prstGeom prst="line">
            <a:avLst/>
          </a:prstGeom>
          <a:ln w="38100"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8401050" y="3848577"/>
            <a:ext cx="4924426" cy="2733197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Текст 2"/>
          <p:cNvSpPr txBox="1">
            <a:spLocks/>
          </p:cNvSpPr>
          <p:nvPr/>
        </p:nvSpPr>
        <p:spPr>
          <a:xfrm>
            <a:off x="10783474" y="2470133"/>
            <a:ext cx="3513558" cy="166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2400" dirty="0" smtClean="0"/>
              <a:t>Absolute</a:t>
            </a:r>
            <a:endParaRPr lang="en-US" sz="2400" dirty="0" smtClean="0"/>
          </a:p>
        </p:txBody>
      </p:sp>
      <p:grpSp>
        <p:nvGrpSpPr>
          <p:cNvPr id="22" name="Группа 21"/>
          <p:cNvGrpSpPr/>
          <p:nvPr/>
        </p:nvGrpSpPr>
        <p:grpSpPr>
          <a:xfrm>
            <a:off x="8877364" y="5755482"/>
            <a:ext cx="675560" cy="642937"/>
            <a:chOff x="4057714" y="5079206"/>
            <a:chExt cx="675560" cy="64293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4057714" y="5079206"/>
              <a:ext cx="675560" cy="642937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4299053" y="5304233"/>
              <a:ext cx="192882" cy="1928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10016253" y="3714234"/>
            <a:ext cx="675560" cy="642937"/>
            <a:chOff x="4057714" y="5079206"/>
            <a:chExt cx="675560" cy="642937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4057714" y="5079206"/>
              <a:ext cx="675560" cy="642937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299053" y="5304233"/>
              <a:ext cx="192882" cy="1928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0459360" y="5261588"/>
            <a:ext cx="675560" cy="642937"/>
            <a:chOff x="4057714" y="5079206"/>
            <a:chExt cx="675560" cy="642937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4057714" y="5079206"/>
              <a:ext cx="675560" cy="642937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4299053" y="5304233"/>
              <a:ext cx="192882" cy="1928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2087940" y="4527534"/>
            <a:ext cx="675560" cy="642937"/>
            <a:chOff x="4057714" y="5079206"/>
            <a:chExt cx="675560" cy="642937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4057714" y="5079206"/>
              <a:ext cx="675560" cy="642937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299053" y="5304233"/>
              <a:ext cx="192882" cy="1928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1777819" y="5693189"/>
            <a:ext cx="675560" cy="642937"/>
            <a:chOff x="4057714" y="5079206"/>
            <a:chExt cx="675560" cy="642937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4057714" y="5079206"/>
              <a:ext cx="675560" cy="642937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299053" y="5304233"/>
              <a:ext cx="192882" cy="1928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Текст 2"/>
          <p:cNvSpPr txBox="1">
            <a:spLocks/>
          </p:cNvSpPr>
          <p:nvPr/>
        </p:nvSpPr>
        <p:spPr>
          <a:xfrm>
            <a:off x="12629243" y="2473292"/>
            <a:ext cx="3513558" cy="166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2400" dirty="0" smtClean="0"/>
              <a:t>Relative</a:t>
            </a:r>
            <a:endParaRPr lang="en-US" sz="2400" dirty="0" smtClean="0"/>
          </a:p>
        </p:txBody>
      </p:sp>
      <p:grpSp>
        <p:nvGrpSpPr>
          <p:cNvPr id="36" name="Группа 35"/>
          <p:cNvGrpSpPr/>
          <p:nvPr/>
        </p:nvGrpSpPr>
        <p:grpSpPr>
          <a:xfrm>
            <a:off x="14134806" y="3915135"/>
            <a:ext cx="675560" cy="642937"/>
            <a:chOff x="4057714" y="5079206"/>
            <a:chExt cx="675560" cy="642937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4057714" y="5079206"/>
              <a:ext cx="675560" cy="642937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299053" y="5304233"/>
              <a:ext cx="192882" cy="1928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4457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947" y="4330978"/>
            <a:ext cx="4947929" cy="4947929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4. Starting form outside the EX range</a:t>
            </a:r>
            <a:endParaRPr lang="en-US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4. Starting Form is outside the EX range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561514" y="3263462"/>
            <a:ext cx="15501280" cy="819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Operator wants to change Total Height limitation for EX range from 67-74.8 to 67-72%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683" y="5533040"/>
            <a:ext cx="12639019" cy="723056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315683" y="9648497"/>
            <a:ext cx="12639019" cy="504496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3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947" y="4330978"/>
            <a:ext cx="4947929" cy="49479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683" y="5533040"/>
            <a:ext cx="12639019" cy="7230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863" y="6232610"/>
            <a:ext cx="12675837" cy="6526461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4. Starting form outside the EX range</a:t>
            </a:r>
            <a:endParaRPr lang="en-US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4. Starting Form is outside the EX range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3315682" y="3263462"/>
            <a:ext cx="12639019" cy="8198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Starting Form has Total Height of 73.67%, so it falls out of EX group and became VG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15683" y="9648497"/>
            <a:ext cx="12639019" cy="504496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56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947" y="4330978"/>
            <a:ext cx="4947929" cy="4947929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4. Starting form outside the EX range</a:t>
            </a:r>
            <a:endParaRPr lang="en-US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4. Starting Form is outside the EX range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635" y="4061497"/>
            <a:ext cx="13789767" cy="8067579"/>
          </a:xfrm>
          <a:prstGeom prst="rect">
            <a:avLst/>
          </a:prstGeom>
        </p:spPr>
      </p:pic>
      <p:sp>
        <p:nvSpPr>
          <p:cNvPr id="12" name="Текст 2"/>
          <p:cNvSpPr txBox="1">
            <a:spLocks/>
          </p:cNvSpPr>
          <p:nvPr/>
        </p:nvSpPr>
        <p:spPr>
          <a:xfrm>
            <a:off x="489323" y="4653734"/>
            <a:ext cx="2800387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smtClean="0"/>
              <a:t>Start Form Outside EX Range</a:t>
            </a:r>
            <a:endParaRPr lang="en-US" sz="3600" dirty="0"/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489323" y="8731877"/>
            <a:ext cx="3022744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/>
              <a:t>Start Form </a:t>
            </a:r>
            <a:r>
              <a:rPr lang="en-US" sz="3600" dirty="0" smtClean="0"/>
              <a:t>in </a:t>
            </a:r>
            <a:r>
              <a:rPr lang="en-US" sz="3600" dirty="0"/>
              <a:t>EX Range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661186" y="8042199"/>
            <a:ext cx="16632807" cy="1746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4401800" y="3972785"/>
            <a:ext cx="1823002" cy="500933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45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947" y="4330978"/>
            <a:ext cx="4947929" cy="4947929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4. Starting form outside the EX range</a:t>
            </a:r>
            <a:endParaRPr lang="en-US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4. Starting Form is outside the EX range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6552637" y="2352756"/>
            <a:ext cx="4614605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 smtClean="0"/>
              <a:t>Start Form Outside EX Range</a:t>
            </a:r>
            <a:endParaRPr lang="en-US" sz="3600" dirty="0"/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12137678" y="2352756"/>
            <a:ext cx="3735836" cy="234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82563" indent="0" algn="ctr">
              <a:buSzPct val="75000"/>
              <a:buNone/>
            </a:pPr>
            <a:r>
              <a:rPr lang="en-US" sz="3600" dirty="0"/>
              <a:t>Start Form </a:t>
            </a:r>
            <a:r>
              <a:rPr lang="en-US" sz="3600" dirty="0" smtClean="0"/>
              <a:t>in </a:t>
            </a:r>
            <a:r>
              <a:rPr lang="en-US" sz="3600" dirty="0"/>
              <a:t>EX Range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11578614" y="3227391"/>
            <a:ext cx="0" cy="231753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098" y="4653734"/>
            <a:ext cx="13252560" cy="844186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287375" y="9906860"/>
            <a:ext cx="3222282" cy="500933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258175" y="9906860"/>
            <a:ext cx="3117507" cy="500933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3287375" y="11764235"/>
            <a:ext cx="3222282" cy="500933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258175" y="11764235"/>
            <a:ext cx="3117507" cy="500933"/>
          </a:xfrm>
          <a:prstGeom prst="rect">
            <a:avLst/>
          </a:prstGeom>
          <a:solidFill>
            <a:srgbClr val="81C1FD">
              <a:alpha val="1500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16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947" y="4330978"/>
            <a:ext cx="4947929" cy="4947929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7526917" y="3882683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7867768" y="8560027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Demo 4. Starting form outside the EX range</a:t>
            </a:r>
            <a:endParaRPr lang="en-US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>
                <a:solidFill>
                  <a:schemeClr val="tx1"/>
                </a:solidFill>
                <a:latin typeface="Montserrat" panose="02000505000000020004" pitchFamily="2" charset="0"/>
              </a:rPr>
              <a:t>Demo </a:t>
            </a:r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4. How to Modify the Starting Form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2905"/>
          <a:stretch/>
        </p:blipFill>
        <p:spPr>
          <a:xfrm>
            <a:off x="1561513" y="3527409"/>
            <a:ext cx="4394783" cy="2949755"/>
          </a:xfrm>
          <a:prstGeom prst="rect">
            <a:avLst/>
          </a:prstGeom>
        </p:spPr>
      </p:pic>
      <p:sp>
        <p:nvSpPr>
          <p:cNvPr id="13" name="Текст 2"/>
          <p:cNvSpPr txBox="1">
            <a:spLocks/>
          </p:cNvSpPr>
          <p:nvPr/>
        </p:nvSpPr>
        <p:spPr>
          <a:xfrm>
            <a:off x="6743699" y="3272915"/>
            <a:ext cx="10157169" cy="9540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Use Show allocation forms button to see the allocation forms for particular Cut</a:t>
            </a:r>
            <a:endParaRPr lang="ru-RU" sz="4000" dirty="0" smtClean="0"/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Open the Appraiser and Parameters panel</a:t>
            </a:r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Modify the Starting </a:t>
            </a:r>
            <a:r>
              <a:rPr lang="en-US" sz="4000" dirty="0"/>
              <a:t>F</a:t>
            </a:r>
            <a:r>
              <a:rPr lang="en-US" sz="4000" dirty="0" smtClean="0"/>
              <a:t>orm parameters to fit it into the EX group</a:t>
            </a:r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Save the resulting form as a new preform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84" y="6686765"/>
            <a:ext cx="5838825" cy="55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7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4556" y="5530386"/>
            <a:ext cx="4947929" cy="4947929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15425527" y="5082091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803" y="5530386"/>
            <a:ext cx="4947929" cy="4947929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3157774" y="5082091"/>
            <a:ext cx="5841083" cy="6870438"/>
          </a:xfrm>
          <a:prstGeom prst="roundRect">
            <a:avLst>
              <a:gd name="adj" fmla="val 7438"/>
            </a:avLst>
          </a:prstGeom>
          <a:solidFill>
            <a:schemeClr val="accent1">
              <a:alpha val="20000"/>
            </a:schemeClr>
          </a:solidFill>
          <a:ln w="76200">
            <a:solidFill>
              <a:srgbClr val="0E53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3498625" y="9759435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Video on Sweet Line in RBC</a:t>
            </a:r>
            <a:endParaRPr lang="en-US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Sweet Line usage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2044360" y="3277042"/>
            <a:ext cx="21230442" cy="247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err="1" smtClean="0"/>
              <a:t>SweetLine</a:t>
            </a:r>
            <a:r>
              <a:rPr lang="en-US" sz="4000" dirty="0" smtClean="0"/>
              <a:t> approach is widely used for RBC and can be applied to Fancy Cuts</a:t>
            </a:r>
          </a:p>
        </p:txBody>
      </p:sp>
      <p:sp>
        <p:nvSpPr>
          <p:cNvPr id="18" name="Текст 2"/>
          <p:cNvSpPr txBox="1">
            <a:spLocks/>
          </p:cNvSpPr>
          <p:nvPr/>
        </p:nvSpPr>
        <p:spPr>
          <a:xfrm>
            <a:off x="15766378" y="9759435"/>
            <a:ext cx="5036109" cy="2032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142875" indent="0" algn="ctr">
              <a:buNone/>
            </a:pPr>
            <a:r>
              <a:rPr lang="en-US" sz="2800" dirty="0" smtClean="0"/>
              <a:t>Video on Sweet Line in </a:t>
            </a:r>
            <a:r>
              <a:rPr lang="en-US" sz="2800" dirty="0" err="1" smtClean="0"/>
              <a:t>SmartCuts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1C1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4135" y="3369147"/>
            <a:ext cx="18905220" cy="6210952"/>
          </a:xfrm>
        </p:spPr>
        <p:txBody>
          <a:bodyPr>
            <a:normAutofit/>
          </a:bodyPr>
          <a:lstStyle/>
          <a:p>
            <a:r>
              <a:rPr lang="en-US" dirty="0" smtClean="0"/>
              <a:t>Part 4.</a:t>
            </a:r>
            <a:br>
              <a:rPr lang="en-US" dirty="0" smtClean="0"/>
            </a:br>
            <a:r>
              <a:rPr lang="en-US" dirty="0" smtClean="0"/>
              <a:t>How to request Cut improvement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3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514" y="1470008"/>
            <a:ext cx="21200848" cy="2057401"/>
          </a:xfrm>
        </p:spPr>
        <p:txBody>
          <a:bodyPr>
            <a:noAutofit/>
          </a:bodyPr>
          <a:lstStyle/>
          <a:p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How to Request Cut Improvement</a:t>
            </a:r>
            <a:endParaRPr lang="ru-RU" sz="6600" b="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>
          <a:xfrm>
            <a:off x="22655487" y="12465701"/>
            <a:ext cx="869534" cy="586741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 dirty="0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2044360" y="3277042"/>
            <a:ext cx="21230442" cy="7588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4325" algn="l" rtl="0">
              <a:lnSpc>
                <a:spcPct val="100000"/>
              </a:lnSpc>
              <a:spcBef>
                <a:spcPts val="5300"/>
              </a:spcBef>
              <a:spcAft>
                <a:spcPts val="0"/>
              </a:spcAft>
              <a:buClr>
                <a:srgbClr val="2B2E38"/>
              </a:buClr>
              <a:buSzPts val="1350"/>
              <a:buFont typeface="Montserrat"/>
              <a:buChar char="•"/>
              <a:defRPr sz="5000" b="0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Please s</a:t>
            </a:r>
            <a:r>
              <a:rPr lang="en-US" sz="4000" dirty="0" smtClean="0"/>
              <a:t>tart </a:t>
            </a:r>
            <a:r>
              <a:rPr lang="en-US" sz="4000" dirty="0" smtClean="0"/>
              <a:t>with “Why” and “What”: </a:t>
            </a:r>
          </a:p>
          <a:p>
            <a:pPr marL="1174750" lvl="1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Real examples where allocation gives bad Performing </a:t>
            </a:r>
            <a:r>
              <a:rPr lang="en-US" sz="4000" dirty="0" smtClean="0"/>
              <a:t>cuts</a:t>
            </a:r>
            <a:endParaRPr lang="en-US" sz="4000" dirty="0" smtClean="0"/>
          </a:p>
          <a:p>
            <a:pPr marL="1174750" lvl="1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What exact features are considered </a:t>
            </a:r>
            <a:r>
              <a:rPr lang="en-US" sz="4000" dirty="0" smtClean="0"/>
              <a:t>negative</a:t>
            </a:r>
            <a:endParaRPr lang="en-US" sz="4000" dirty="0" smtClean="0"/>
          </a:p>
          <a:p>
            <a:pPr marL="1174750" lvl="1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What result would be </a:t>
            </a:r>
            <a:r>
              <a:rPr lang="en-US" sz="4000" dirty="0" smtClean="0"/>
              <a:t>good</a:t>
            </a:r>
            <a:endParaRPr lang="en-US" sz="4000" dirty="0" smtClean="0"/>
          </a:p>
          <a:p>
            <a:pPr marL="717550" indent="-574675">
              <a:buSzPct val="75000"/>
              <a:buFont typeface="Wingdings" panose="05000000000000000000" pitchFamily="2" charset="2"/>
              <a:buChar char="q"/>
            </a:pPr>
            <a:r>
              <a:rPr lang="en-US" sz="4000" dirty="0" smtClean="0"/>
              <a:t>We can work together on “How” via Appraiser modification or new parameters implementation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591576" y="10605664"/>
            <a:ext cx="21200848" cy="2057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E38"/>
              </a:buClr>
              <a:buSzPts val="1800"/>
              <a:buFont typeface="Montserrat"/>
              <a:buNone/>
              <a:defRPr sz="9000" b="1" i="0" u="none" strike="noStrike" cap="none">
                <a:solidFill>
                  <a:srgbClr val="2B2E3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 sz="6600" b="0" dirty="0" smtClean="0">
                <a:solidFill>
                  <a:schemeClr val="tx1"/>
                </a:solidFill>
                <a:latin typeface="Montserrat" panose="02000505000000020004" pitchFamily="2" charset="0"/>
              </a:rPr>
              <a:t>Thank you!</a:t>
            </a:r>
            <a:endParaRPr lang="ru-RU" sz="6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49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</TotalTime>
  <Words>2374</Words>
  <Application>Microsoft Office PowerPoint</Application>
  <PresentationFormat>Произвольный</PresentationFormat>
  <Paragraphs>401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Wingdings</vt:lpstr>
      <vt:lpstr>Montserrat</vt:lpstr>
      <vt:lpstr>White</vt:lpstr>
      <vt:lpstr>AnyCut Process Why, What and How.</vt:lpstr>
      <vt:lpstr>Part 1. Why we created Goodwin and Smart Cuts</vt:lpstr>
      <vt:lpstr>Cut Format types</vt:lpstr>
      <vt:lpstr>Goodwin as ASCII upgrade</vt:lpstr>
      <vt:lpstr>Smart Cuts as DLL upgrade</vt:lpstr>
      <vt:lpstr>Use cases for Smart Cuts and Goodwin Cuts</vt:lpstr>
      <vt:lpstr>Suggested Process</vt:lpstr>
      <vt:lpstr>PerformanceWare for Fancy Shapes</vt:lpstr>
      <vt:lpstr>Part 2. List of typical errors that limits the allocation results</vt:lpstr>
      <vt:lpstr>List of Typical Errors</vt:lpstr>
      <vt:lpstr>Part 3. Examples</vt:lpstr>
      <vt:lpstr>Demo 1. Facet Types are not correct</vt:lpstr>
      <vt:lpstr>Demo 1. Facet Types are not correct</vt:lpstr>
      <vt:lpstr>Demo 1. Facet Types are not correct</vt:lpstr>
      <vt:lpstr>Demo 2. 20 Single (Recut) vs 22 Single (Recut)</vt:lpstr>
      <vt:lpstr>Demo 2. 20 Single (Recut) vs 22 Single (Recut)</vt:lpstr>
      <vt:lpstr>Demo 3. Absolute vs Absolute+Relative Appraiser</vt:lpstr>
      <vt:lpstr>Demo 3. Absolute vs Absolute+Relative Appraiser</vt:lpstr>
      <vt:lpstr>Demo 3. Absolute vs Absolute+Relative Appraiser</vt:lpstr>
      <vt:lpstr>Demo 3. Absolute vs Absolute+Relative Appraiser</vt:lpstr>
      <vt:lpstr>Demo 3. Absolute vs Absolute+Relative Appraiser</vt:lpstr>
      <vt:lpstr>Demo 4. Starting Form is outside the EX range</vt:lpstr>
      <vt:lpstr>Demo 4. Starting Form is outside the EX range</vt:lpstr>
      <vt:lpstr>Demo 4. Starting Form is outside the EX range</vt:lpstr>
      <vt:lpstr>Demo 4. Starting Form is outside the EX range</vt:lpstr>
      <vt:lpstr>Demo 4. How to Modify the Starting Form</vt:lpstr>
      <vt:lpstr>Sweet Line usage</vt:lpstr>
      <vt:lpstr>Part 4. How to request Cut improvement</vt:lpstr>
      <vt:lpstr>How to Request Cut Improvement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Roman Serov</dc:creator>
  <cp:lastModifiedBy>Учетная запись Майкрософт</cp:lastModifiedBy>
  <cp:revision>164</cp:revision>
  <dcterms:modified xsi:type="dcterms:W3CDTF">2023-04-14T15:27:31Z</dcterms:modified>
</cp:coreProperties>
</file>